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335" r:id="rId5"/>
    <p:sldId id="336" r:id="rId6"/>
    <p:sldId id="393" r:id="rId7"/>
    <p:sldId id="388" r:id="rId8"/>
    <p:sldId id="397" r:id="rId9"/>
    <p:sldId id="394" r:id="rId10"/>
    <p:sldId id="396" r:id="rId11"/>
    <p:sldId id="409" r:id="rId12"/>
    <p:sldId id="395" r:id="rId13"/>
    <p:sldId id="415" r:id="rId14"/>
    <p:sldId id="417" r:id="rId15"/>
    <p:sldId id="418" r:id="rId16"/>
    <p:sldId id="416" r:id="rId17"/>
    <p:sldId id="420" r:id="rId18"/>
    <p:sldId id="399" r:id="rId19"/>
    <p:sldId id="400" r:id="rId20"/>
    <p:sldId id="414" r:id="rId21"/>
    <p:sldId id="411" r:id="rId22"/>
    <p:sldId id="412" r:id="rId23"/>
    <p:sldId id="413" r:id="rId24"/>
    <p:sldId id="419" r:id="rId25"/>
    <p:sldId id="421" r:id="rId26"/>
    <p:sldId id="422" r:id="rId27"/>
    <p:sldId id="424" r:id="rId28"/>
    <p:sldId id="425" r:id="rId29"/>
    <p:sldId id="410" r:id="rId30"/>
  </p:sldIdLst>
  <p:sldSz cx="9144000" cy="5143500" type="screen16x9"/>
  <p:notesSz cx="6858000" cy="9144000"/>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initials="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4254" autoAdjust="0"/>
  </p:normalViewPr>
  <p:slideViewPr>
    <p:cSldViewPr snapToGrid="0">
      <p:cViewPr varScale="1">
        <p:scale>
          <a:sx n="97" d="100"/>
          <a:sy n="97" d="100"/>
        </p:scale>
        <p:origin x="1099" y="77"/>
      </p:cViewPr>
      <p:guideLst>
        <p:guide orient="horz" pos="1607"/>
        <p:guide pos="2916"/>
      </p:guideLst>
    </p:cSldViewPr>
  </p:slideViewPr>
  <p:notesTextViewPr>
    <p:cViewPr>
      <p:scale>
        <a:sx n="1" d="1"/>
        <a:sy n="1" d="1"/>
      </p:scale>
      <p:origin x="0" y="0"/>
    </p:cViewPr>
  </p:notesTextViewPr>
  <p:notesViewPr>
    <p:cSldViewPr snapToGrid="0">
      <p:cViewPr varScale="1">
        <p:scale>
          <a:sx n="50" d="100"/>
          <a:sy n="50" d="100"/>
        </p:scale>
        <p:origin x="2708" y="5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gs" Target="tags/tag2.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63"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664"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98D3A2-D21A-466C-B4FC-8D8DDF9320CB}" type="datetimeFigureOut">
              <a:rPr lang="zh-CN" altLang="en-US" smtClean="0"/>
            </a:fld>
            <a:endParaRPr lang="zh-CN" altLang="en-US"/>
          </a:p>
        </p:txBody>
      </p:sp>
      <p:sp>
        <p:nvSpPr>
          <p:cNvPr id="1048665"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666"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667"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668"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D32A72-BA53-4517-81B8-3D64FCC213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605" name="Title 1"/>
          <p:cNvSpPr>
            <a:spLocks noGrp="1"/>
          </p:cNvSpPr>
          <p:nvPr>
            <p:ph type="ctrTitle"/>
          </p:nvPr>
        </p:nvSpPr>
        <p:spPr>
          <a:xfrm>
            <a:off x="685800" y="841772"/>
            <a:ext cx="7772400" cy="1790700"/>
          </a:xfrm>
        </p:spPr>
        <p:txBody>
          <a:bodyPr anchor="b"/>
          <a:lstStyle>
            <a:lvl1pPr algn="ctr">
              <a:defRPr sz="6000"/>
            </a:lvl1pPr>
          </a:lstStyle>
          <a:p>
            <a:r>
              <a:rPr lang="zh-CN" altLang="en-US"/>
              <a:t>单击此处编辑母版标题样式</a:t>
            </a:r>
            <a:endParaRPr lang="en-US" dirty="0"/>
          </a:p>
        </p:txBody>
      </p:sp>
      <p:sp>
        <p:nvSpPr>
          <p:cNvPr id="1048606" name="Subtitle 2"/>
          <p:cNvSpPr>
            <a:spLocks noGrp="1"/>
          </p:cNvSpPr>
          <p:nvPr>
            <p:ph type="subTitle" idx="1"/>
          </p:nvPr>
        </p:nvSpPr>
        <p:spPr>
          <a:xfrm>
            <a:off x="1143000" y="2701528"/>
            <a:ext cx="6858000" cy="124182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1048607" name="Date Placeholder 3"/>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08" name="Footer Placeholder 4"/>
          <p:cNvSpPr>
            <a:spLocks noGrp="1"/>
          </p:cNvSpPr>
          <p:nvPr>
            <p:ph type="ftr" sz="quarter" idx="11"/>
          </p:nvPr>
        </p:nvSpPr>
        <p:spPr/>
        <p:txBody>
          <a:bodyPr/>
          <a:lstStyle/>
          <a:p>
            <a:endParaRPr lang="zh-CN" altLang="en-US"/>
          </a:p>
        </p:txBody>
      </p:sp>
      <p:sp>
        <p:nvSpPr>
          <p:cNvPr id="1048609" name="Slide Number Placeholder 5"/>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630" name="Title 1"/>
          <p:cNvSpPr>
            <a:spLocks noGrp="1"/>
          </p:cNvSpPr>
          <p:nvPr>
            <p:ph type="title"/>
          </p:nvPr>
        </p:nvSpPr>
        <p:spPr/>
        <p:txBody>
          <a:bodyPr/>
          <a:lstStyle/>
          <a:p>
            <a:r>
              <a:rPr lang="zh-CN" altLang="en-US"/>
              <a:t>单击此处编辑母版标题样式</a:t>
            </a:r>
            <a:endParaRPr lang="en-US" dirty="0"/>
          </a:p>
        </p:txBody>
      </p:sp>
      <p:sp>
        <p:nvSpPr>
          <p:cNvPr id="1048631"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32" name="Date Placeholder 3"/>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33" name="Footer Placeholder 4"/>
          <p:cNvSpPr>
            <a:spLocks noGrp="1"/>
          </p:cNvSpPr>
          <p:nvPr>
            <p:ph type="ftr" sz="quarter" idx="11"/>
          </p:nvPr>
        </p:nvSpPr>
        <p:spPr/>
        <p:txBody>
          <a:bodyPr/>
          <a:lstStyle/>
          <a:p>
            <a:endParaRPr lang="zh-CN" altLang="en-US"/>
          </a:p>
        </p:txBody>
      </p:sp>
      <p:sp>
        <p:nvSpPr>
          <p:cNvPr id="1048634" name="Slide Number Placeholder 5"/>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8614" name="Vertical Title 1"/>
          <p:cNvSpPr>
            <a:spLocks noGrp="1"/>
          </p:cNvSpPr>
          <p:nvPr>
            <p:ph type="title" orient="vert"/>
          </p:nvPr>
        </p:nvSpPr>
        <p:spPr>
          <a:xfrm>
            <a:off x="6543676" y="273844"/>
            <a:ext cx="1971675" cy="4358879"/>
          </a:xfrm>
        </p:spPr>
        <p:txBody>
          <a:bodyPr vert="eaVert"/>
          <a:lstStyle/>
          <a:p>
            <a:r>
              <a:rPr lang="zh-CN" altLang="en-US"/>
              <a:t>单击此处编辑母版标题样式</a:t>
            </a:r>
            <a:endParaRPr lang="en-US" dirty="0"/>
          </a:p>
        </p:txBody>
      </p:sp>
      <p:sp>
        <p:nvSpPr>
          <p:cNvPr id="1048615" name="Vertical Text Placeholder 2"/>
          <p:cNvSpPr>
            <a:spLocks noGrp="1"/>
          </p:cNvSpPr>
          <p:nvPr>
            <p:ph type="body" orient="vert" idx="1" hasCustomPrompt="1"/>
          </p:nvPr>
        </p:nvSpPr>
        <p:spPr>
          <a:xfrm>
            <a:off x="628651"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16" name="Date Placeholder 3"/>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17" name="Footer Placeholder 4"/>
          <p:cNvSpPr>
            <a:spLocks noGrp="1"/>
          </p:cNvSpPr>
          <p:nvPr>
            <p:ph type="ftr" sz="quarter" idx="11"/>
          </p:nvPr>
        </p:nvSpPr>
        <p:spPr/>
        <p:txBody>
          <a:bodyPr/>
          <a:lstStyle/>
          <a:p>
            <a:endParaRPr lang="zh-CN" altLang="en-US"/>
          </a:p>
        </p:txBody>
      </p:sp>
      <p:sp>
        <p:nvSpPr>
          <p:cNvPr id="1048618" name="Slide Number Placeholder 5"/>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showMasterSp="0">
  <p:cSld name="1_标题幻灯片">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619" name="Title 1"/>
          <p:cNvSpPr>
            <a:spLocks noGrp="1"/>
          </p:cNvSpPr>
          <p:nvPr>
            <p:ph type="title"/>
          </p:nvPr>
        </p:nvSpPr>
        <p:spPr/>
        <p:txBody>
          <a:bodyPr/>
          <a:lstStyle/>
          <a:p>
            <a:r>
              <a:rPr lang="zh-CN" altLang="en-US"/>
              <a:t>单击此处编辑母版标题样式</a:t>
            </a:r>
            <a:endParaRPr lang="en-US" dirty="0"/>
          </a:p>
        </p:txBody>
      </p:sp>
      <p:sp>
        <p:nvSpPr>
          <p:cNvPr id="1048620"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21" name="Date Placeholder 3"/>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22" name="Footer Placeholder 4"/>
          <p:cNvSpPr>
            <a:spLocks noGrp="1"/>
          </p:cNvSpPr>
          <p:nvPr>
            <p:ph type="ftr" sz="quarter" idx="11"/>
          </p:nvPr>
        </p:nvSpPr>
        <p:spPr/>
        <p:txBody>
          <a:bodyPr/>
          <a:lstStyle/>
          <a:p>
            <a:endParaRPr lang="zh-CN" altLang="en-US"/>
          </a:p>
        </p:txBody>
      </p:sp>
      <p:sp>
        <p:nvSpPr>
          <p:cNvPr id="1048623" name="Slide Number Placeholder 5"/>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635" name="Title 1"/>
          <p:cNvSpPr>
            <a:spLocks noGrp="1"/>
          </p:cNvSpPr>
          <p:nvPr>
            <p:ph type="title"/>
          </p:nvPr>
        </p:nvSpPr>
        <p:spPr>
          <a:xfrm>
            <a:off x="623888" y="1282305"/>
            <a:ext cx="7886700" cy="2139553"/>
          </a:xfrm>
        </p:spPr>
        <p:txBody>
          <a:bodyPr anchor="b"/>
          <a:lstStyle>
            <a:lvl1pPr>
              <a:defRPr sz="6000"/>
            </a:lvl1pPr>
          </a:lstStyle>
          <a:p>
            <a:r>
              <a:rPr lang="zh-CN" altLang="en-US"/>
              <a:t>单击此处编辑母版标题样式</a:t>
            </a:r>
            <a:endParaRPr lang="en-US" dirty="0"/>
          </a:p>
        </p:txBody>
      </p:sp>
      <p:sp>
        <p:nvSpPr>
          <p:cNvPr id="1048636" name="Text Placeholder 2"/>
          <p:cNvSpPr>
            <a:spLocks noGrp="1"/>
          </p:cNvSpPr>
          <p:nvPr>
            <p:ph type="body" idx="1" hasCustomPrompt="1"/>
          </p:nvPr>
        </p:nvSpPr>
        <p:spPr>
          <a:xfrm>
            <a:off x="623888" y="3442099"/>
            <a:ext cx="7886700" cy="112514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1048637" name="Date Placeholder 3"/>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38" name="Footer Placeholder 4"/>
          <p:cNvSpPr>
            <a:spLocks noGrp="1"/>
          </p:cNvSpPr>
          <p:nvPr>
            <p:ph type="ftr" sz="quarter" idx="11"/>
          </p:nvPr>
        </p:nvSpPr>
        <p:spPr/>
        <p:txBody>
          <a:bodyPr/>
          <a:lstStyle/>
          <a:p>
            <a:endParaRPr lang="zh-CN" altLang="en-US"/>
          </a:p>
        </p:txBody>
      </p:sp>
      <p:sp>
        <p:nvSpPr>
          <p:cNvPr id="1048639" name="Slide Number Placeholder 5"/>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640" name="Title 1"/>
          <p:cNvSpPr>
            <a:spLocks noGrp="1"/>
          </p:cNvSpPr>
          <p:nvPr>
            <p:ph type="title"/>
          </p:nvPr>
        </p:nvSpPr>
        <p:spPr/>
        <p:txBody>
          <a:bodyPr/>
          <a:lstStyle/>
          <a:p>
            <a:r>
              <a:rPr lang="zh-CN" altLang="en-US"/>
              <a:t>单击此处编辑母版标题样式</a:t>
            </a:r>
            <a:endParaRPr lang="en-US" dirty="0"/>
          </a:p>
        </p:txBody>
      </p:sp>
      <p:sp>
        <p:nvSpPr>
          <p:cNvPr id="1048641"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42"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43" name="Date Placeholder 4"/>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44" name="Footer Placeholder 5"/>
          <p:cNvSpPr>
            <a:spLocks noGrp="1"/>
          </p:cNvSpPr>
          <p:nvPr>
            <p:ph type="ftr" sz="quarter" idx="11"/>
          </p:nvPr>
        </p:nvSpPr>
        <p:spPr/>
        <p:txBody>
          <a:bodyPr/>
          <a:lstStyle/>
          <a:p>
            <a:endParaRPr lang="zh-CN" altLang="en-US"/>
          </a:p>
        </p:txBody>
      </p:sp>
      <p:sp>
        <p:nvSpPr>
          <p:cNvPr id="1048645" name="Slide Number Placeholder 6"/>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646" name="Title 1"/>
          <p:cNvSpPr>
            <a:spLocks noGrp="1"/>
          </p:cNvSpPr>
          <p:nvPr>
            <p:ph type="title"/>
          </p:nvPr>
        </p:nvSpPr>
        <p:spPr>
          <a:xfrm>
            <a:off x="629841" y="273845"/>
            <a:ext cx="7886700" cy="994172"/>
          </a:xfrm>
        </p:spPr>
        <p:txBody>
          <a:bodyPr/>
          <a:lstStyle/>
          <a:p>
            <a:r>
              <a:rPr lang="zh-CN" altLang="en-US"/>
              <a:t>单击此处编辑母版标题样式</a:t>
            </a:r>
            <a:endParaRPr lang="en-US" dirty="0"/>
          </a:p>
        </p:txBody>
      </p:sp>
      <p:sp>
        <p:nvSpPr>
          <p:cNvPr id="1048647" name="Text Placeholder 2"/>
          <p:cNvSpPr>
            <a:spLocks noGrp="1"/>
          </p:cNvSpPr>
          <p:nvPr>
            <p:ph type="body" idx="1" hasCustomPrompt="1"/>
          </p:nvPr>
        </p:nvSpPr>
        <p:spPr>
          <a:xfrm>
            <a:off x="629842"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048648"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49" name="Text Placeholder 4"/>
          <p:cNvSpPr>
            <a:spLocks noGrp="1"/>
          </p:cNvSpPr>
          <p:nvPr>
            <p:ph type="body" sz="quarter" idx="3" hasCustomPrompt="1"/>
          </p:nvPr>
        </p:nvSpPr>
        <p:spPr>
          <a:xfrm>
            <a:off x="4629151"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048650" name="Content Placeholder 5"/>
          <p:cNvSpPr>
            <a:spLocks noGrp="1"/>
          </p:cNvSpPr>
          <p:nvPr>
            <p:ph sz="quarter" idx="4" hasCustomPrompt="1"/>
          </p:nvPr>
        </p:nvSpPr>
        <p:spPr>
          <a:xfrm>
            <a:off x="4629151"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51" name="Date Placeholder 6"/>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52" name="Footer Placeholder 7"/>
          <p:cNvSpPr>
            <a:spLocks noGrp="1"/>
          </p:cNvSpPr>
          <p:nvPr>
            <p:ph type="ftr" sz="quarter" idx="11"/>
          </p:nvPr>
        </p:nvSpPr>
        <p:spPr/>
        <p:txBody>
          <a:bodyPr/>
          <a:lstStyle/>
          <a:p>
            <a:endParaRPr lang="zh-CN" altLang="en-US"/>
          </a:p>
        </p:txBody>
      </p:sp>
      <p:sp>
        <p:nvSpPr>
          <p:cNvPr id="1048653" name="Slide Number Placeholder 8"/>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610" name="Title 1"/>
          <p:cNvSpPr>
            <a:spLocks noGrp="1"/>
          </p:cNvSpPr>
          <p:nvPr>
            <p:ph type="title"/>
          </p:nvPr>
        </p:nvSpPr>
        <p:spPr/>
        <p:txBody>
          <a:bodyPr/>
          <a:lstStyle/>
          <a:p>
            <a:r>
              <a:rPr lang="zh-CN" altLang="en-US"/>
              <a:t>单击此处编辑母版标题样式</a:t>
            </a:r>
            <a:endParaRPr lang="en-US" dirty="0"/>
          </a:p>
        </p:txBody>
      </p:sp>
      <p:sp>
        <p:nvSpPr>
          <p:cNvPr id="1048611" name="Date Placeholder 2"/>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12" name="Footer Placeholder 3"/>
          <p:cNvSpPr>
            <a:spLocks noGrp="1"/>
          </p:cNvSpPr>
          <p:nvPr>
            <p:ph type="ftr" sz="quarter" idx="11"/>
          </p:nvPr>
        </p:nvSpPr>
        <p:spPr/>
        <p:txBody>
          <a:bodyPr/>
          <a:lstStyle/>
          <a:p>
            <a:endParaRPr lang="zh-CN" altLang="en-US"/>
          </a:p>
        </p:txBody>
      </p:sp>
      <p:sp>
        <p:nvSpPr>
          <p:cNvPr id="1048613" name="Slide Number Placeholder 4"/>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654" name="Date Placeholder 1"/>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55" name="Footer Placeholder 2"/>
          <p:cNvSpPr>
            <a:spLocks noGrp="1"/>
          </p:cNvSpPr>
          <p:nvPr>
            <p:ph type="ftr" sz="quarter" idx="11"/>
          </p:nvPr>
        </p:nvSpPr>
        <p:spPr/>
        <p:txBody>
          <a:bodyPr/>
          <a:lstStyle/>
          <a:p>
            <a:endParaRPr lang="zh-CN" altLang="en-US"/>
          </a:p>
        </p:txBody>
      </p:sp>
      <p:sp>
        <p:nvSpPr>
          <p:cNvPr id="1048656" name="Slide Number Placeholder 3"/>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657" name="Title 1"/>
          <p:cNvSpPr>
            <a:spLocks noGrp="1"/>
          </p:cNvSpPr>
          <p:nvPr>
            <p:ph type="title"/>
          </p:nvPr>
        </p:nvSpPr>
        <p:spPr>
          <a:xfrm>
            <a:off x="629841" y="342900"/>
            <a:ext cx="2949178" cy="1200150"/>
          </a:xfrm>
        </p:spPr>
        <p:txBody>
          <a:bodyPr anchor="b"/>
          <a:lstStyle>
            <a:lvl1pPr>
              <a:defRPr sz="3200"/>
            </a:lvl1pPr>
          </a:lstStyle>
          <a:p>
            <a:r>
              <a:rPr lang="zh-CN" altLang="en-US"/>
              <a:t>单击此处编辑母版标题样式</a:t>
            </a:r>
            <a:endParaRPr lang="en-US" dirty="0"/>
          </a:p>
        </p:txBody>
      </p:sp>
      <p:sp>
        <p:nvSpPr>
          <p:cNvPr id="1048658" name="Content Placeholder 2"/>
          <p:cNvSpPr>
            <a:spLocks noGrp="1"/>
          </p:cNvSpPr>
          <p:nvPr>
            <p:ph idx="1" hasCustomPrompt="1"/>
          </p:nvPr>
        </p:nvSpPr>
        <p:spPr>
          <a:xfrm>
            <a:off x="3887391" y="740570"/>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59" name="Text Placeholder 3"/>
          <p:cNvSpPr>
            <a:spLocks noGrp="1"/>
          </p:cNvSpPr>
          <p:nvPr>
            <p:ph type="body" sz="half" idx="2" hasCustomPrompt="1"/>
          </p:nvPr>
        </p:nvSpPr>
        <p:spPr>
          <a:xfrm>
            <a:off x="629841" y="1543050"/>
            <a:ext cx="2949178"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1048660" name="Date Placeholder 4"/>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61" name="Footer Placeholder 5"/>
          <p:cNvSpPr>
            <a:spLocks noGrp="1"/>
          </p:cNvSpPr>
          <p:nvPr>
            <p:ph type="ftr" sz="quarter" idx="11"/>
          </p:nvPr>
        </p:nvSpPr>
        <p:spPr/>
        <p:txBody>
          <a:bodyPr/>
          <a:lstStyle/>
          <a:p>
            <a:endParaRPr lang="zh-CN" altLang="en-US"/>
          </a:p>
        </p:txBody>
      </p:sp>
      <p:sp>
        <p:nvSpPr>
          <p:cNvPr id="1048662" name="Slide Number Placeholder 6"/>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624" name="Title 1"/>
          <p:cNvSpPr>
            <a:spLocks noGrp="1"/>
          </p:cNvSpPr>
          <p:nvPr>
            <p:ph type="title"/>
          </p:nvPr>
        </p:nvSpPr>
        <p:spPr>
          <a:xfrm>
            <a:off x="629841" y="342900"/>
            <a:ext cx="2949178" cy="1200150"/>
          </a:xfrm>
        </p:spPr>
        <p:txBody>
          <a:bodyPr anchor="b"/>
          <a:lstStyle>
            <a:lvl1pPr>
              <a:defRPr sz="3200"/>
            </a:lvl1pPr>
          </a:lstStyle>
          <a:p>
            <a:r>
              <a:rPr lang="zh-CN" altLang="en-US"/>
              <a:t>单击此处编辑母版标题样式</a:t>
            </a:r>
            <a:endParaRPr lang="en-US" dirty="0"/>
          </a:p>
        </p:txBody>
      </p:sp>
      <p:sp>
        <p:nvSpPr>
          <p:cNvPr id="1048625" name="Picture Placeholder 2"/>
          <p:cNvSpPr>
            <a:spLocks noGrp="1" noChangeAspect="1"/>
          </p:cNvSpPr>
          <p:nvPr>
            <p:ph type="pic" idx="1"/>
          </p:nvPr>
        </p:nvSpPr>
        <p:spPr>
          <a:xfrm>
            <a:off x="3887391" y="740570"/>
            <a:ext cx="4629150" cy="365521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1048626" name="Text Placeholder 3"/>
          <p:cNvSpPr>
            <a:spLocks noGrp="1"/>
          </p:cNvSpPr>
          <p:nvPr>
            <p:ph type="body" sz="half" idx="2" hasCustomPrompt="1"/>
          </p:nvPr>
        </p:nvSpPr>
        <p:spPr>
          <a:xfrm>
            <a:off x="629841" y="1543050"/>
            <a:ext cx="2949178"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1048627" name="Date Placeholder 4"/>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28" name="Footer Placeholder 5"/>
          <p:cNvSpPr>
            <a:spLocks noGrp="1"/>
          </p:cNvSpPr>
          <p:nvPr>
            <p:ph type="ftr" sz="quarter" idx="11"/>
          </p:nvPr>
        </p:nvSpPr>
        <p:spPr/>
        <p:txBody>
          <a:bodyPr/>
          <a:lstStyle/>
          <a:p>
            <a:endParaRPr lang="zh-CN" altLang="en-US"/>
          </a:p>
        </p:txBody>
      </p:sp>
      <p:sp>
        <p:nvSpPr>
          <p:cNvPr id="1048629" name="Slide Number Placeholder 6"/>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1048577"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578"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FC180D3-F4E2-4FAA-9B2E-18CB9746F06B}" type="datetimeFigureOut">
              <a:rPr lang="zh-CN" altLang="en-US" smtClean="0"/>
            </a:fld>
            <a:endParaRPr lang="zh-CN" altLang="en-US"/>
          </a:p>
        </p:txBody>
      </p:sp>
      <p:sp>
        <p:nvSpPr>
          <p:cNvPr id="1048579"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FDAAB46-A75B-4D4D-98A0-CCF8C88C72F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2.xml"/><Relationship Id="rId2" Type="http://schemas.openxmlformats.org/officeDocument/2006/relationships/image" Target="../media/image36.png"/><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2.xml"/><Relationship Id="rId2" Type="http://schemas.openxmlformats.org/officeDocument/2006/relationships/image" Target="../media/image39.png"/><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2.xml"/><Relationship Id="rId2" Type="http://schemas.openxmlformats.org/officeDocument/2006/relationships/image" Target="../media/image40.png"/><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2.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2.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jpe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jpe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2.xml"/><Relationship Id="rId2" Type="http://schemas.openxmlformats.org/officeDocument/2006/relationships/image" Target="../media/image54.png"/><Relationship Id="rId1" Type="http://schemas.openxmlformats.org/officeDocument/2006/relationships/image" Target="../media/image4.jpe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2.xml"/><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4.jpe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4.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2.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tags" Target="../tags/tag1.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2.xml"/><Relationship Id="rId7" Type="http://schemas.openxmlformats.org/officeDocument/2006/relationships/image" Target="../media/image16.jpe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image" Target="../media/image17.jpe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2.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1" name="标题 1"/>
          <p:cNvSpPr txBox="1"/>
          <p:nvPr/>
        </p:nvSpPr>
        <p:spPr bwMode="auto">
          <a:xfrm>
            <a:off x="5263200" y="156791"/>
            <a:ext cx="3600000" cy="405000"/>
          </a:xfrm>
          <a:prstGeom prst="rect">
            <a:avLst/>
          </a:prstGeom>
          <a:noFill/>
          <a:ln>
            <a:noFill/>
          </a:ln>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2097152" name="图片 10"/>
          <p:cNvPicPr>
            <a:picLocks noChangeAspect="1"/>
          </p:cNvPicPr>
          <p:nvPr/>
        </p:nvPicPr>
        <p:blipFill>
          <a:blip r:embed="rId1"/>
          <a:srcRect/>
          <a:stretch>
            <a:fillRect/>
          </a:stretch>
        </p:blipFill>
        <p:spPr bwMode="auto">
          <a:xfrm>
            <a:off x="0" y="30902"/>
            <a:ext cx="2449881" cy="627522"/>
          </a:xfrm>
          <a:prstGeom prst="rect">
            <a:avLst/>
          </a:prstGeom>
          <a:noFill/>
          <a:ln>
            <a:noFill/>
          </a:ln>
        </p:spPr>
      </p:pic>
      <p:pic>
        <p:nvPicPr>
          <p:cNvPr id="2097153" name="图片 11"/>
          <p:cNvPicPr>
            <a:picLocks noChangeAspect="1"/>
          </p:cNvPicPr>
          <p:nvPr/>
        </p:nvPicPr>
        <p:blipFill>
          <a:blip r:embed="rId2"/>
          <a:srcRect/>
          <a:stretch>
            <a:fillRect/>
          </a:stretch>
        </p:blipFill>
        <p:spPr bwMode="auto">
          <a:xfrm>
            <a:off x="6219644" y="89752"/>
            <a:ext cx="2924356" cy="539078"/>
          </a:xfrm>
          <a:prstGeom prst="rect">
            <a:avLst/>
          </a:prstGeom>
          <a:noFill/>
          <a:ln>
            <a:noFill/>
          </a:ln>
        </p:spPr>
      </p:pic>
      <p:pic>
        <p:nvPicPr>
          <p:cNvPr id="2097154" name="图片 15"/>
          <p:cNvPicPr>
            <a:picLocks noChangeAspect="1"/>
          </p:cNvPicPr>
          <p:nvPr/>
        </p:nvPicPr>
        <p:blipFill>
          <a:blip r:embed="rId3" cstate="print"/>
          <a:srcRect t="41238" b="27599"/>
          <a:stretch>
            <a:fillRect/>
          </a:stretch>
        </p:blipFill>
        <p:spPr bwMode="auto">
          <a:xfrm>
            <a:off x="635" y="658495"/>
            <a:ext cx="9143365" cy="2030730"/>
          </a:xfrm>
          <a:prstGeom prst="rect">
            <a:avLst/>
          </a:prstGeom>
          <a:noFill/>
          <a:ln w="9525">
            <a:noFill/>
            <a:miter lim="800000"/>
            <a:headEnd/>
            <a:tailEnd/>
          </a:ln>
        </p:spPr>
      </p:pic>
      <p:cxnSp>
        <p:nvCxnSpPr>
          <p:cNvPr id="10" name="直接连接符 9"/>
          <p:cNvCxnSpPr/>
          <p:nvPr/>
        </p:nvCxnSpPr>
        <p:spPr>
          <a:xfrm>
            <a:off x="757570" y="4076880"/>
            <a:ext cx="7534488" cy="0"/>
          </a:xfrm>
          <a:prstGeom prst="line">
            <a:avLst/>
          </a:prstGeom>
          <a:ln w="63500">
            <a:gradFill flip="none" rotWithShape="1">
              <a:gsLst>
                <a:gs pos="0">
                  <a:srgbClr val="D0E0DF"/>
                </a:gs>
                <a:gs pos="52000">
                  <a:srgbClr val="4C6969"/>
                </a:gs>
                <a:gs pos="100000">
                  <a:srgbClr val="D0E0DF"/>
                </a:gs>
              </a:gsLst>
              <a:lin ang="0" scaled="1"/>
              <a:tileRect/>
            </a:gradFill>
          </a:ln>
        </p:spPr>
        <p:style>
          <a:lnRef idx="1">
            <a:schemeClr val="accent3"/>
          </a:lnRef>
          <a:fillRef idx="0">
            <a:schemeClr val="accent3"/>
          </a:fillRef>
          <a:effectRef idx="0">
            <a:schemeClr val="accent3"/>
          </a:effectRef>
          <a:fontRef idx="minor">
            <a:schemeClr val="tx1"/>
          </a:fontRef>
        </p:style>
      </p:cxnSp>
      <p:sp>
        <p:nvSpPr>
          <p:cNvPr id="11" name="标题 1"/>
          <p:cNvSpPr txBox="1"/>
          <p:nvPr/>
        </p:nvSpPr>
        <p:spPr bwMode="auto">
          <a:xfrm>
            <a:off x="-147417" y="3298190"/>
            <a:ext cx="9143999" cy="77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en-US" altLang="zh-CN" sz="2400" b="1" dirty="0">
                <a:latin typeface="微软雅黑" panose="020B0503020204020204" pitchFamily="34" charset="-122"/>
                <a:ea typeface="微软雅黑" panose="020B0503020204020204" pitchFamily="34" charset="-122"/>
              </a:rPr>
              <a:t>Paper sharing: EvDistill &amp; Efficient Video Deblurring Guided by Motion Magnitude</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6016625" y="4469130"/>
            <a:ext cx="2275205" cy="368300"/>
          </a:xfrm>
          <a:prstGeom prst="rect">
            <a:avLst/>
          </a:prstGeom>
          <a:noFill/>
        </p:spPr>
        <p:txBody>
          <a:bodyPr wrap="square" rtlCol="0">
            <a:spAutoFit/>
          </a:bodyPr>
          <a:p>
            <a:r>
              <a:rPr lang="en-US" altLang="zh-CN"/>
              <a:t>Speaker :Ying Jie</a:t>
            </a:r>
            <a:endParaRPr lang="en-US" altLang="zh-CN"/>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a:sym typeface="+mn-ea"/>
              </a:rPr>
              <a:t>Knowledge Distillation - Function 1</a:t>
            </a:r>
            <a:r>
              <a:rPr lang="en-US" altLang="zh-CN" sz="2400" b="1" dirty="0">
                <a:sym typeface="+mn-ea"/>
              </a:rPr>
              <a:t> </a:t>
            </a:r>
            <a:endParaRPr lang="en-US" altLang="zh-CN" sz="2400" b="1" dirty="0"/>
          </a:p>
        </p:txBody>
      </p:sp>
      <p:sp>
        <p:nvSpPr>
          <p:cNvPr id="2" name="文本框 1"/>
          <p:cNvSpPr txBox="1"/>
          <p:nvPr/>
        </p:nvSpPr>
        <p:spPr>
          <a:xfrm>
            <a:off x="262890" y="847090"/>
            <a:ext cx="4204335" cy="368300"/>
          </a:xfrm>
          <a:prstGeom prst="rect">
            <a:avLst/>
          </a:prstGeom>
          <a:noFill/>
        </p:spPr>
        <p:txBody>
          <a:bodyPr wrap="square" rtlCol="0" anchor="t">
            <a:spAutoFit/>
          </a:bodyPr>
          <a:p>
            <a:r>
              <a:rPr lang="zh-CN" altLang="en-US"/>
              <a:t>The function of knowledge distillation</a:t>
            </a:r>
            <a:r>
              <a:rPr lang="en-US" altLang="zh-CN"/>
              <a:t>:</a:t>
            </a:r>
            <a:endParaRPr lang="en-US" altLang="zh-CN"/>
          </a:p>
        </p:txBody>
      </p:sp>
      <p:pic>
        <p:nvPicPr>
          <p:cNvPr id="101" name="图片 100"/>
          <p:cNvPicPr/>
          <p:nvPr/>
        </p:nvPicPr>
        <p:blipFill>
          <a:blip r:embed="rId2"/>
          <a:stretch>
            <a:fillRect/>
          </a:stretch>
        </p:blipFill>
        <p:spPr>
          <a:xfrm>
            <a:off x="-1960880" y="1278890"/>
            <a:ext cx="6930390" cy="839470"/>
          </a:xfrm>
          <a:prstGeom prst="rect">
            <a:avLst/>
          </a:prstGeom>
          <a:noFill/>
          <a:ln w="9525">
            <a:noFill/>
          </a:ln>
        </p:spPr>
      </p:pic>
      <p:pic>
        <p:nvPicPr>
          <p:cNvPr id="102" name="图片 101"/>
          <p:cNvPicPr/>
          <p:nvPr/>
        </p:nvPicPr>
        <p:blipFill>
          <a:blip r:embed="rId3"/>
          <a:stretch>
            <a:fillRect/>
          </a:stretch>
        </p:blipFill>
        <p:spPr>
          <a:xfrm>
            <a:off x="1817370" y="1216025"/>
            <a:ext cx="6758305" cy="902335"/>
          </a:xfrm>
          <a:prstGeom prst="rect">
            <a:avLst/>
          </a:prstGeom>
          <a:noFill/>
          <a:ln w="9525">
            <a:noFill/>
          </a:ln>
        </p:spPr>
      </p:pic>
      <p:cxnSp>
        <p:nvCxnSpPr>
          <p:cNvPr id="3" name="直接箭头连接符 2"/>
          <p:cNvCxnSpPr/>
          <p:nvPr/>
        </p:nvCxnSpPr>
        <p:spPr>
          <a:xfrm flipV="1">
            <a:off x="2305685" y="1663700"/>
            <a:ext cx="1972310" cy="6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57225" y="2118995"/>
            <a:ext cx="2082165" cy="368300"/>
          </a:xfrm>
          <a:prstGeom prst="rect">
            <a:avLst/>
          </a:prstGeom>
          <a:noFill/>
        </p:spPr>
        <p:txBody>
          <a:bodyPr wrap="square" rtlCol="0">
            <a:spAutoFit/>
          </a:bodyPr>
          <a:p>
            <a:r>
              <a:rPr lang="en-US" altLang="zh-CN"/>
              <a:t>Soft-max function</a:t>
            </a:r>
            <a:endParaRPr lang="en-US" altLang="zh-CN"/>
          </a:p>
        </p:txBody>
      </p:sp>
      <p:sp>
        <p:nvSpPr>
          <p:cNvPr id="6" name="文本框 5"/>
          <p:cNvSpPr txBox="1"/>
          <p:nvPr/>
        </p:nvSpPr>
        <p:spPr>
          <a:xfrm>
            <a:off x="4298315" y="2076450"/>
            <a:ext cx="3448685" cy="368300"/>
          </a:xfrm>
          <a:prstGeom prst="rect">
            <a:avLst/>
          </a:prstGeom>
          <a:noFill/>
        </p:spPr>
        <p:txBody>
          <a:bodyPr wrap="square" rtlCol="0">
            <a:spAutoFit/>
          </a:bodyPr>
          <a:p>
            <a:r>
              <a:rPr lang="zh-CN" altLang="en-US"/>
              <a:t>softmax with temperature added</a:t>
            </a:r>
            <a:endParaRPr lang="zh-CN" altLang="en-US"/>
          </a:p>
        </p:txBody>
      </p:sp>
      <mc:AlternateContent xmlns:mc="http://schemas.openxmlformats.org/markup-compatibility/2006">
        <mc:Choice xmlns:a14="http://schemas.microsoft.com/office/drawing/2010/main" Requires="a14">
          <p:sp>
            <p:nvSpPr>
              <p:cNvPr id="8" name="文本框 7"/>
              <p:cNvSpPr txBox="1"/>
              <p:nvPr/>
            </p:nvSpPr>
            <p:spPr>
              <a:xfrm>
                <a:off x="304800" y="2613025"/>
                <a:ext cx="5838825" cy="372745"/>
              </a:xfrm>
              <a:prstGeom prst="rect">
                <a:avLst/>
              </a:prstGeom>
              <a:noFill/>
            </p:spPr>
            <p:txBody>
              <a:bodyPr wrap="square" rtlCol="0" anchor="t">
                <a:spAutoFit/>
              </a:bodyPr>
              <a:p>
                <a:r>
                  <a:rPr lang="zh-CN" altLang="en-US"/>
                  <a:t>The probability vector</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𝑧</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𝑧</m:t>
                        </m:r>
                      </m:e>
                      <m:sub>
                        <m:r>
                          <a:rPr lang="en-US" altLang="zh-CN" i="1">
                            <a:latin typeface="Cambria Math" panose="02040503050406030204" charset="0"/>
                            <a:cs typeface="Cambria Math" panose="02040503050406030204" charset="0"/>
                          </a:rPr>
                          <m:t>𝑗</m:t>
                        </m:r>
                      </m:sub>
                    </m:sSub>
                  </m:oMath>
                </a14:m>
                <a:r>
                  <a:rPr lang="zh-CN" altLang="en-US"/>
                  <a:t> is softened here（</a:t>
                </a:r>
                <a:r>
                  <a:rPr lang="en-US" altLang="zh-CN"/>
                  <a:t>soft target</a:t>
                </a:r>
                <a:r>
                  <a:rPr lang="zh-CN" altLang="en-US"/>
                  <a:t>）</a:t>
                </a:r>
                <a:endParaRPr lang="zh-CN" altLang="en-US"/>
              </a:p>
            </p:txBody>
          </p:sp>
        </mc:Choice>
        <mc:Fallback>
          <p:sp>
            <p:nvSpPr>
              <p:cNvPr id="8" name="文本框 7"/>
              <p:cNvSpPr txBox="1">
                <a:spLocks noRot="1" noChangeAspect="1" noMove="1" noResize="1" noEditPoints="1" noAdjustHandles="1" noChangeArrowheads="1" noChangeShapeType="1" noTextEdit="1"/>
              </p:cNvSpPr>
              <p:nvPr/>
            </p:nvSpPr>
            <p:spPr>
              <a:xfrm>
                <a:off x="304800" y="2613025"/>
                <a:ext cx="5838825" cy="372745"/>
              </a:xfrm>
              <a:prstGeom prst="rect">
                <a:avLst/>
              </a:prstGeom>
              <a:blipFill rotWithShape="1">
                <a:blip r:embed="rId4"/>
                <a:stretch>
                  <a:fillRect/>
                </a:stretch>
              </a:blipFill>
            </p:spPr>
            <p:txBody>
              <a:bodyPr/>
              <a:lstStyle/>
              <a:p>
                <a:r>
                  <a:rPr lang="zh-CN" altLang="en-US">
                    <a:noFill/>
                  </a:rPr>
                  <a:t> </a:t>
                </a:r>
              </a:p>
            </p:txBody>
          </p:sp>
        </mc:Fallback>
      </mc:AlternateContent>
      <p:pic>
        <p:nvPicPr>
          <p:cNvPr id="9" name="图片 8"/>
          <p:cNvPicPr>
            <a:picLocks noChangeAspect="1"/>
          </p:cNvPicPr>
          <p:nvPr/>
        </p:nvPicPr>
        <p:blipFill>
          <a:blip r:embed="rId5"/>
          <a:stretch>
            <a:fillRect/>
          </a:stretch>
        </p:blipFill>
        <p:spPr>
          <a:xfrm>
            <a:off x="601980" y="2985770"/>
            <a:ext cx="2952750" cy="2032000"/>
          </a:xfrm>
          <a:prstGeom prst="rect">
            <a:avLst/>
          </a:prstGeom>
        </p:spPr>
      </p:pic>
      <p:pic>
        <p:nvPicPr>
          <p:cNvPr id="10" name="图片 9"/>
          <p:cNvPicPr>
            <a:picLocks noChangeAspect="1"/>
          </p:cNvPicPr>
          <p:nvPr/>
        </p:nvPicPr>
        <p:blipFill>
          <a:blip r:embed="rId6"/>
          <a:stretch>
            <a:fillRect/>
          </a:stretch>
        </p:blipFill>
        <p:spPr>
          <a:xfrm>
            <a:off x="4549140" y="3036570"/>
            <a:ext cx="2946400" cy="19812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p:tgtEl>
                                          <p:spTgt spid="101"/>
                                        </p:tgtEl>
                                        <p:attrNameLst>
                                          <p:attrName>ppt_y</p:attrName>
                                        </p:attrNameLst>
                                      </p:cBhvr>
                                      <p:tavLst>
                                        <p:tav tm="0">
                                          <p:val>
                                            <p:strVal val="#ppt_y+#ppt_h*1.125000"/>
                                          </p:val>
                                        </p:tav>
                                        <p:tav tm="100000">
                                          <p:val>
                                            <p:strVal val="#ppt_y"/>
                                          </p:val>
                                        </p:tav>
                                      </p:tavLst>
                                    </p:anim>
                                    <p:animEffect transition="in" filter="wipe(up)">
                                      <p:cBhvr>
                                        <p:cTn id="8" dur="500"/>
                                        <p:tgtEl>
                                          <p:spTgt spid="101"/>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blinds(horizontal)">
                                      <p:cBhvr>
                                        <p:cTn id="13" dur="500"/>
                                        <p:tgtEl>
                                          <p:spTgt spid="10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ox(in)">
                                      <p:cBhvr>
                                        <p:cTn id="23" dur="2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checkerboard(across)">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p:tgtEl>
                                          <p:spTgt spid="9"/>
                                        </p:tgtEl>
                                        <p:attrNameLst>
                                          <p:attrName>ppt_y</p:attrName>
                                        </p:attrNameLst>
                                      </p:cBhvr>
                                      <p:tavLst>
                                        <p:tav tm="0">
                                          <p:val>
                                            <p:strVal val="#ppt_y+#ppt_h*1.125000"/>
                                          </p:val>
                                        </p:tav>
                                        <p:tav tm="100000">
                                          <p:val>
                                            <p:strVal val="#ppt_y"/>
                                          </p:val>
                                        </p:tav>
                                      </p:tavLst>
                                    </p:anim>
                                    <p:animEffect transition="in" filter="wipe(up)">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down)">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8" grpId="0"/>
      <p:bldP spid="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a:sym typeface="+mn-ea"/>
              </a:rPr>
              <a:t>Knowledge Distillation - Function 2</a:t>
            </a:r>
            <a:r>
              <a:rPr lang="en-US" altLang="zh-CN" sz="2400" b="1" dirty="0">
                <a:sym typeface="+mn-ea"/>
              </a:rPr>
              <a:t> </a:t>
            </a:r>
            <a:endParaRPr lang="en-US" altLang="zh-CN" sz="2400" b="1" dirty="0"/>
          </a:p>
        </p:txBody>
      </p:sp>
      <p:sp>
        <p:nvSpPr>
          <p:cNvPr id="9" name="文本框 8"/>
          <p:cNvSpPr txBox="1"/>
          <p:nvPr/>
        </p:nvSpPr>
        <p:spPr>
          <a:xfrm>
            <a:off x="234315" y="804545"/>
            <a:ext cx="3550920" cy="368300"/>
          </a:xfrm>
          <a:prstGeom prst="rect">
            <a:avLst/>
          </a:prstGeom>
          <a:noFill/>
        </p:spPr>
        <p:txBody>
          <a:bodyPr wrap="none" rtlCol="0">
            <a:spAutoFit/>
          </a:bodyPr>
          <a:p>
            <a:r>
              <a:rPr lang="en-US" altLang="zh-CN"/>
              <a:t>H</a:t>
            </a:r>
            <a:r>
              <a:rPr lang="en-US" altLang="zh-CN"/>
              <a:t>ow could we train the teacher NN?</a:t>
            </a:r>
            <a:endParaRPr lang="en-US" altLang="zh-CN"/>
          </a:p>
        </p:txBody>
      </p:sp>
      <p:pic>
        <p:nvPicPr>
          <p:cNvPr id="10" name="图片 9"/>
          <p:cNvPicPr>
            <a:picLocks noChangeAspect="1"/>
          </p:cNvPicPr>
          <p:nvPr/>
        </p:nvPicPr>
        <p:blipFill>
          <a:blip r:embed="rId2"/>
          <a:stretch>
            <a:fillRect/>
          </a:stretch>
        </p:blipFill>
        <p:spPr>
          <a:xfrm>
            <a:off x="-153670" y="1117600"/>
            <a:ext cx="3384550" cy="800735"/>
          </a:xfrm>
          <a:prstGeom prst="rect">
            <a:avLst/>
          </a:prstGeom>
        </p:spPr>
      </p:pic>
      <p:pic>
        <p:nvPicPr>
          <p:cNvPr id="11" name="图片 10" descr="v2-90c65f1d4dcec36f1ff7dd38a96c3cdd_r"/>
          <p:cNvPicPr>
            <a:picLocks noChangeAspect="1"/>
          </p:cNvPicPr>
          <p:nvPr/>
        </p:nvPicPr>
        <p:blipFill>
          <a:blip r:embed="rId3"/>
          <a:stretch>
            <a:fillRect/>
          </a:stretch>
        </p:blipFill>
        <p:spPr>
          <a:xfrm>
            <a:off x="3043555" y="1117600"/>
            <a:ext cx="5994400" cy="2710180"/>
          </a:xfrm>
          <a:prstGeom prst="rect">
            <a:avLst/>
          </a:prstGeom>
        </p:spPr>
      </p:pic>
      <p:pic>
        <p:nvPicPr>
          <p:cNvPr id="12" name="图片 11"/>
          <p:cNvPicPr>
            <a:picLocks noChangeAspect="1"/>
          </p:cNvPicPr>
          <p:nvPr/>
        </p:nvPicPr>
        <p:blipFill>
          <a:blip r:embed="rId4"/>
          <a:stretch>
            <a:fillRect/>
          </a:stretch>
        </p:blipFill>
        <p:spPr>
          <a:xfrm>
            <a:off x="106045" y="2163445"/>
            <a:ext cx="3054350" cy="816610"/>
          </a:xfrm>
          <a:prstGeom prst="rect">
            <a:avLst/>
          </a:prstGeom>
        </p:spPr>
      </p:pic>
      <p:pic>
        <p:nvPicPr>
          <p:cNvPr id="15" name="图片 14"/>
          <p:cNvPicPr>
            <a:picLocks noChangeAspect="1"/>
          </p:cNvPicPr>
          <p:nvPr/>
        </p:nvPicPr>
        <p:blipFill>
          <a:blip r:embed="rId5"/>
          <a:stretch>
            <a:fillRect/>
          </a:stretch>
        </p:blipFill>
        <p:spPr>
          <a:xfrm>
            <a:off x="478155" y="3190875"/>
            <a:ext cx="3123565" cy="966470"/>
          </a:xfrm>
          <a:prstGeom prst="rect">
            <a:avLst/>
          </a:prstGeom>
        </p:spPr>
      </p:pic>
      <p:pic>
        <p:nvPicPr>
          <p:cNvPr id="16" name="图片 15"/>
          <p:cNvPicPr>
            <a:picLocks noChangeAspect="1"/>
          </p:cNvPicPr>
          <p:nvPr/>
        </p:nvPicPr>
        <p:blipFill>
          <a:blip r:embed="rId6"/>
          <a:stretch>
            <a:fillRect/>
          </a:stretch>
        </p:blipFill>
        <p:spPr>
          <a:xfrm>
            <a:off x="3542030" y="3257550"/>
            <a:ext cx="2575560" cy="899795"/>
          </a:xfrm>
          <a:prstGeom prst="rect">
            <a:avLst/>
          </a:prstGeom>
        </p:spPr>
      </p:pic>
      <p:sp>
        <p:nvSpPr>
          <p:cNvPr id="18" name="文本框 17"/>
          <p:cNvSpPr txBox="1"/>
          <p:nvPr/>
        </p:nvSpPr>
        <p:spPr>
          <a:xfrm>
            <a:off x="1291590" y="4375150"/>
            <a:ext cx="2151380" cy="368300"/>
          </a:xfrm>
          <a:prstGeom prst="rect">
            <a:avLst/>
          </a:prstGeom>
          <a:noFill/>
        </p:spPr>
        <p:txBody>
          <a:bodyPr wrap="none" rtlCol="0">
            <a:spAutoFit/>
          </a:bodyPr>
          <a:p>
            <a:r>
              <a:rPr lang="en-US" altLang="zh-CN"/>
              <a:t>v - teachers’ logisitics</a:t>
            </a:r>
            <a:endParaRPr lang="en-US" altLang="zh-CN"/>
          </a:p>
        </p:txBody>
      </p:sp>
      <p:sp>
        <p:nvSpPr>
          <p:cNvPr id="19" name="文本框 18"/>
          <p:cNvSpPr txBox="1"/>
          <p:nvPr/>
        </p:nvSpPr>
        <p:spPr>
          <a:xfrm>
            <a:off x="3902075" y="4375150"/>
            <a:ext cx="2636520" cy="368300"/>
          </a:xfrm>
          <a:prstGeom prst="rect">
            <a:avLst/>
          </a:prstGeom>
          <a:noFill/>
        </p:spPr>
        <p:txBody>
          <a:bodyPr wrap="square" rtlCol="0">
            <a:spAutoFit/>
          </a:bodyPr>
          <a:p>
            <a:r>
              <a:rPr lang="en-US" altLang="zh-CN"/>
              <a:t>z - students’ logistics</a:t>
            </a:r>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p:tgtEl>
                                          <p:spTgt spid="15"/>
                                        </p:tgtEl>
                                        <p:attrNameLst>
                                          <p:attrName>ppt_y</p:attrName>
                                        </p:attrNameLst>
                                      </p:cBhvr>
                                      <p:tavLst>
                                        <p:tav tm="0">
                                          <p:val>
                                            <p:strVal val="#ppt_y+#ppt_h*1.125000"/>
                                          </p:val>
                                        </p:tav>
                                        <p:tav tm="100000">
                                          <p:val>
                                            <p:strVal val="#ppt_y"/>
                                          </p:val>
                                        </p:tav>
                                      </p:tavLst>
                                    </p:anim>
                                    <p:animEffect transition="in" filter="wipe(up)">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a:sym typeface="+mn-ea"/>
              </a:rPr>
              <a:t>Knowledge Distillation - Function 3</a:t>
            </a:r>
            <a:r>
              <a:rPr lang="en-US" altLang="zh-CN" sz="2400" b="1" dirty="0">
                <a:sym typeface="+mn-ea"/>
              </a:rPr>
              <a:t> </a:t>
            </a:r>
            <a:endParaRPr lang="en-US" altLang="zh-CN" sz="2400" b="1" dirty="0"/>
          </a:p>
        </p:txBody>
      </p:sp>
      <p:sp>
        <p:nvSpPr>
          <p:cNvPr id="9" name="文本框 8"/>
          <p:cNvSpPr txBox="1"/>
          <p:nvPr/>
        </p:nvSpPr>
        <p:spPr>
          <a:xfrm>
            <a:off x="234315" y="804545"/>
            <a:ext cx="3543300" cy="368300"/>
          </a:xfrm>
          <a:prstGeom prst="rect">
            <a:avLst/>
          </a:prstGeom>
          <a:noFill/>
        </p:spPr>
        <p:txBody>
          <a:bodyPr wrap="none" rtlCol="0">
            <a:spAutoFit/>
          </a:bodyPr>
          <a:p>
            <a:r>
              <a:rPr lang="en-US" altLang="zh-CN"/>
              <a:t>H</a:t>
            </a:r>
            <a:r>
              <a:rPr lang="en-US" altLang="zh-CN"/>
              <a:t>ow could we return student’s loss?</a:t>
            </a:r>
            <a:endParaRPr lang="en-US" altLang="zh-CN"/>
          </a:p>
        </p:txBody>
      </p:sp>
      <p:pic>
        <p:nvPicPr>
          <p:cNvPr id="10" name="图片 9"/>
          <p:cNvPicPr>
            <a:picLocks noChangeAspect="1"/>
          </p:cNvPicPr>
          <p:nvPr/>
        </p:nvPicPr>
        <p:blipFill>
          <a:blip r:embed="rId2"/>
          <a:stretch>
            <a:fillRect/>
          </a:stretch>
        </p:blipFill>
        <p:spPr>
          <a:xfrm>
            <a:off x="-153670" y="1117600"/>
            <a:ext cx="3384550" cy="800735"/>
          </a:xfrm>
          <a:prstGeom prst="rect">
            <a:avLst/>
          </a:prstGeom>
        </p:spPr>
      </p:pic>
      <p:pic>
        <p:nvPicPr>
          <p:cNvPr id="11" name="图片 10" descr="v2-90c65f1d4dcec36f1ff7dd38a96c3cdd_r"/>
          <p:cNvPicPr>
            <a:picLocks noChangeAspect="1"/>
          </p:cNvPicPr>
          <p:nvPr/>
        </p:nvPicPr>
        <p:blipFill>
          <a:blip r:embed="rId3"/>
          <a:stretch>
            <a:fillRect/>
          </a:stretch>
        </p:blipFill>
        <p:spPr>
          <a:xfrm>
            <a:off x="3043555" y="1117600"/>
            <a:ext cx="5994400" cy="2710180"/>
          </a:xfrm>
          <a:prstGeom prst="rect">
            <a:avLst/>
          </a:prstGeom>
        </p:spPr>
      </p:pic>
      <p:pic>
        <p:nvPicPr>
          <p:cNvPr id="2" name="图片 1"/>
          <p:cNvPicPr>
            <a:picLocks noChangeAspect="1"/>
          </p:cNvPicPr>
          <p:nvPr/>
        </p:nvPicPr>
        <p:blipFill>
          <a:blip r:embed="rId4"/>
          <a:stretch>
            <a:fillRect/>
          </a:stretch>
        </p:blipFill>
        <p:spPr>
          <a:xfrm>
            <a:off x="170815" y="1918335"/>
            <a:ext cx="2938145" cy="916940"/>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287655" y="3459480"/>
                <a:ext cx="3810000" cy="368300"/>
              </a:xfrm>
              <a:prstGeom prst="rect">
                <a:avLst/>
              </a:prstGeom>
              <a:noFill/>
            </p:spPr>
            <p:txBody>
              <a:bodyPr wrap="none" rtlCol="0">
                <a:spAutoFit/>
              </a:bodyPr>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𝑐</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𝑟𝑒𝑓𝑒𝑟𝑠</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𝑡𝑜</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𝑔𝑟𝑜𝑢𝑛𝑑</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𝑡𝑟𝑢𝑡ℎ</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𝑐</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oMath>
                  </m:oMathPara>
                </a14:m>
                <a:endParaRPr lang="zh-CN" altLang="en-US"/>
              </a:p>
            </p:txBody>
          </p:sp>
        </mc:Choice>
        <mc:Fallback>
          <p:sp>
            <p:nvSpPr>
              <p:cNvPr id="3" name="文本框 2"/>
              <p:cNvSpPr txBox="1">
                <a:spLocks noRot="1" noChangeAspect="1" noMove="1" noResize="1" noEditPoints="1" noAdjustHandles="1" noChangeArrowheads="1" noChangeShapeType="1" noTextEdit="1"/>
              </p:cNvSpPr>
              <p:nvPr/>
            </p:nvSpPr>
            <p:spPr>
              <a:xfrm>
                <a:off x="287655" y="3459480"/>
                <a:ext cx="3810000" cy="368300"/>
              </a:xfrm>
              <a:prstGeom prst="rect">
                <a:avLst/>
              </a:prstGeom>
              <a:blipFill rotWithShape="1">
                <a:blip r:embed="rId5"/>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6"/>
          <a:stretch>
            <a:fillRect/>
          </a:stretch>
        </p:blipFill>
        <p:spPr>
          <a:xfrm>
            <a:off x="4524375" y="3158490"/>
            <a:ext cx="2701290" cy="1080770"/>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a:sym typeface="+mn-ea"/>
              </a:rPr>
              <a:t>Knowledge Distillation - Function 4</a:t>
            </a:r>
            <a:r>
              <a:rPr lang="en-US" altLang="zh-CN" sz="2400" b="1" dirty="0">
                <a:sym typeface="+mn-ea"/>
              </a:rPr>
              <a:t> </a:t>
            </a:r>
            <a:endParaRPr lang="en-US" altLang="zh-CN" sz="2400" b="1" dirty="0"/>
          </a:p>
        </p:txBody>
      </p:sp>
      <p:sp>
        <p:nvSpPr>
          <p:cNvPr id="9" name="文本框 8"/>
          <p:cNvSpPr txBox="1"/>
          <p:nvPr/>
        </p:nvSpPr>
        <p:spPr>
          <a:xfrm>
            <a:off x="234315" y="804545"/>
            <a:ext cx="3543300" cy="368300"/>
          </a:xfrm>
          <a:prstGeom prst="rect">
            <a:avLst/>
          </a:prstGeom>
          <a:noFill/>
        </p:spPr>
        <p:txBody>
          <a:bodyPr wrap="none" rtlCol="0">
            <a:spAutoFit/>
          </a:bodyPr>
          <a:p>
            <a:r>
              <a:rPr lang="en-US" altLang="zh-CN"/>
              <a:t>H</a:t>
            </a:r>
            <a:r>
              <a:rPr lang="en-US" altLang="zh-CN"/>
              <a:t>ow could we return student’s loss?</a:t>
            </a:r>
            <a:endParaRPr lang="en-US" altLang="zh-CN"/>
          </a:p>
        </p:txBody>
      </p:sp>
      <p:pic>
        <p:nvPicPr>
          <p:cNvPr id="10" name="图片 9"/>
          <p:cNvPicPr>
            <a:picLocks noChangeAspect="1"/>
          </p:cNvPicPr>
          <p:nvPr/>
        </p:nvPicPr>
        <p:blipFill>
          <a:blip r:embed="rId2"/>
          <a:stretch>
            <a:fillRect/>
          </a:stretch>
        </p:blipFill>
        <p:spPr>
          <a:xfrm>
            <a:off x="-153670" y="1117600"/>
            <a:ext cx="3384550" cy="800735"/>
          </a:xfrm>
          <a:prstGeom prst="rect">
            <a:avLst/>
          </a:prstGeom>
        </p:spPr>
      </p:pic>
      <p:pic>
        <p:nvPicPr>
          <p:cNvPr id="11" name="图片 10" descr="v2-90c65f1d4dcec36f1ff7dd38a96c3cdd_r"/>
          <p:cNvPicPr>
            <a:picLocks noChangeAspect="1"/>
          </p:cNvPicPr>
          <p:nvPr/>
        </p:nvPicPr>
        <p:blipFill>
          <a:blip r:embed="rId3"/>
          <a:stretch>
            <a:fillRect/>
          </a:stretch>
        </p:blipFill>
        <p:spPr>
          <a:xfrm>
            <a:off x="3043555" y="1117600"/>
            <a:ext cx="5994400" cy="2710180"/>
          </a:xfrm>
          <a:prstGeom prst="rect">
            <a:avLst/>
          </a:prstGeom>
        </p:spPr>
      </p:pic>
      <p:cxnSp>
        <p:nvCxnSpPr>
          <p:cNvPr id="6" name="直接箭头连接符 5"/>
          <p:cNvCxnSpPr/>
          <p:nvPr/>
        </p:nvCxnSpPr>
        <p:spPr>
          <a:xfrm flipH="1">
            <a:off x="1536065" y="2028825"/>
            <a:ext cx="5080" cy="812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文本框 7"/>
              <p:cNvSpPr txBox="1"/>
              <p:nvPr/>
            </p:nvSpPr>
            <p:spPr>
              <a:xfrm>
                <a:off x="214630" y="2914650"/>
                <a:ext cx="5633085" cy="36830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𝑤ℎ𝑒𝑛</m:t>
                      </m:r>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ℎ𝑎𝑟𝑑</m:t>
                          </m:r>
                        </m:sub>
                      </m:sSub>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𝑖𝑠</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𝑠𝑚𝑎𝑙𝑙</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𝑐𝑎𝑛</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ℎ𝑎𝑣𝑒</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𝑡ℎ𝑒</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𝑏𝑒𝑠𝑡</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𝑒𝑓𝑓𝑒𝑐𝑡</m:t>
                      </m:r>
                      <m:r>
                        <a:rPr lang="en-US" altLang="zh-CN" i="1">
                          <a:latin typeface="Cambria Math" panose="02040503050406030204" charset="0"/>
                          <a:cs typeface="Cambria Math" panose="02040503050406030204" charset="0"/>
                        </a:rPr>
                        <m:t>(</m:t>
                      </m:r>
                      <m:r>
                        <m:rPr>
                          <m:sty m:val="p"/>
                        </m:rPr>
                        <a:rPr lang="en-US" altLang="zh-CN" i="1">
                          <a:latin typeface="Cambria Math" panose="02040503050406030204" charset="0"/>
                          <a:cs typeface="Cambria Math" panose="02040503050406030204" charset="0"/>
                        </a:rPr>
                        <m:t>An</m:t>
                      </m:r>
                      <m:r>
                        <a:rPr lang="en-US" altLang="zh-CN" i="1">
                          <a:latin typeface="Cambria Math" panose="02040503050406030204" charset="0"/>
                          <a:cs typeface="Cambria Math" panose="02040503050406030204" charset="0"/>
                        </a:rPr>
                        <m:t> </m:t>
                      </m:r>
                      <m:r>
                        <m:rPr>
                          <m:sty m:val="p"/>
                        </m:rPr>
                        <a:rPr lang="en-US" altLang="zh-CN" i="1">
                          <a:latin typeface="Cambria Math" panose="02040503050406030204" charset="0"/>
                          <a:cs typeface="Cambria Math" panose="02040503050406030204" charset="0"/>
                        </a:rPr>
                        <m:t>empirical</m:t>
                      </m:r>
                      <m:r>
                        <a:rPr lang="en-US" altLang="zh-CN" i="1">
                          <a:latin typeface="Cambria Math" panose="02040503050406030204" charset="0"/>
                          <a:cs typeface="Cambria Math" panose="02040503050406030204" charset="0"/>
                        </a:rPr>
                        <m:t> </m:t>
                      </m:r>
                      <m:r>
                        <m:rPr>
                          <m:sty m:val="p"/>
                        </m:rPr>
                        <a:rPr lang="en-US" altLang="zh-CN" i="1">
                          <a:latin typeface="Cambria Math" panose="02040503050406030204" charset="0"/>
                          <a:cs typeface="Cambria Math" panose="02040503050406030204" charset="0"/>
                        </a:rPr>
                        <m:t>conclusion</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 </m:t>
                      </m:r>
                    </m:oMath>
                  </m:oMathPara>
                </a14:m>
                <a:endParaRPr lang="en-US" altLang="zh-CN"/>
              </a:p>
            </p:txBody>
          </p:sp>
        </mc:Choice>
        <mc:Fallback>
          <p:sp>
            <p:nvSpPr>
              <p:cNvPr id="8" name="文本框 7"/>
              <p:cNvSpPr txBox="1">
                <a:spLocks noRot="1" noChangeAspect="1" noMove="1" noResize="1" noEditPoints="1" noAdjustHandles="1" noChangeArrowheads="1" noChangeShapeType="1" noTextEdit="1"/>
              </p:cNvSpPr>
              <p:nvPr/>
            </p:nvSpPr>
            <p:spPr>
              <a:xfrm>
                <a:off x="214630" y="2914650"/>
                <a:ext cx="5633085" cy="368300"/>
              </a:xfrm>
              <a:prstGeom prst="rect">
                <a:avLst/>
              </a:prstGeom>
              <a:blipFill rotWithShape="1">
                <a:blip r:embed="rId4"/>
                <a:stretch>
                  <a:fillRect r="-28283"/>
                </a:stretch>
              </a:blipFill>
            </p:spPr>
            <p:txBody>
              <a:bodyPr/>
              <a:lstStyle/>
              <a:p>
                <a:r>
                  <a:rPr lang="zh-CN" altLang="en-US">
                    <a:noFill/>
                  </a:rPr>
                  <a:t> </a:t>
                </a:r>
              </a:p>
            </p:txBody>
          </p:sp>
        </mc:Fallback>
      </mc:AlternateContent>
      <p:sp>
        <p:nvSpPr>
          <p:cNvPr id="12" name="文本框 11"/>
          <p:cNvSpPr txBox="1"/>
          <p:nvPr/>
        </p:nvSpPr>
        <p:spPr>
          <a:xfrm>
            <a:off x="0" y="2201545"/>
            <a:ext cx="3351530" cy="460375"/>
          </a:xfrm>
          <a:prstGeom prst="rect">
            <a:avLst/>
          </a:prstGeom>
          <a:noFill/>
        </p:spPr>
        <p:txBody>
          <a:bodyPr wrap="square" rtlCol="0">
            <a:spAutoFit/>
          </a:bodyPr>
          <a:p>
            <a:r>
              <a:rPr lang="en-US" altLang="zh-CN" sz="1200"/>
              <a:t>from Hinton’s paper(2015,put forward Knowledge Distillation for first time)</a:t>
            </a:r>
            <a:endParaRPr lang="en-US" altLang="zh-CN" sz="1200"/>
          </a:p>
        </p:txBody>
      </p:sp>
      <p:cxnSp>
        <p:nvCxnSpPr>
          <p:cNvPr id="13" name="直接箭头连接符 12"/>
          <p:cNvCxnSpPr/>
          <p:nvPr/>
        </p:nvCxnSpPr>
        <p:spPr>
          <a:xfrm>
            <a:off x="1561465" y="3282950"/>
            <a:ext cx="0" cy="574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本框 13"/>
              <p:cNvSpPr txBox="1"/>
              <p:nvPr/>
            </p:nvSpPr>
            <p:spPr>
              <a:xfrm>
                <a:off x="105981" y="3827716"/>
                <a:ext cx="7190105" cy="484505"/>
              </a:xfrm>
              <a:prstGeom prst="rect">
                <a:avLst/>
              </a:prstGeom>
              <a:noFill/>
            </p:spPr>
            <p:txBody>
              <a:bodyPr wrap="none" rtlCol="0" anchor="t">
                <a:spAutoFit/>
              </a:bodyPr>
              <a:p>
                <a:pPr algn="l"/>
                <a:r>
                  <a:rPr lang="en-US" altLang="zh-CN" i="1">
                    <a:latin typeface="Cambria Math" panose="02040503050406030204" charset="0"/>
                    <a:cs typeface="Cambria Math" panose="02040503050406030204" charset="0"/>
                  </a:rPr>
                  <a:t>Contribution to the gradient of </a:t>
                </a:r>
                <a:r>
                  <a:rPr lang="en-US" altLang="zh-CN" i="1">
                    <a:latin typeface="Cambria Math" panose="02040503050406030204" charset="0"/>
                    <a:cs typeface="Cambria Math" panose="02040503050406030204" charset="0"/>
                  </a:rPr>
                  <a:t>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𝑠𝑜𝑓𝑡</m:t>
                        </m:r>
                      </m:sub>
                    </m:sSub>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𝑝𝑟𝑜𝑏𝑎𝑏𝑙𝑦</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𝑒𝑞𝑢𝑎𝑙𝑠</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𝑡𝑜</m:t>
                    </m:r>
                    <m:r>
                      <a:rPr lang="en-US" altLang="zh-CN" i="1">
                        <a:latin typeface="Cambria Math" panose="02040503050406030204" charset="0"/>
                        <a:cs typeface="Cambria Math" panose="02040503050406030204" charset="0"/>
                      </a:rPr>
                      <m:t> </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ℎ𝑎𝑟𝑑</m:t>
                        </m:r>
                      </m:sub>
                    </m:sSub>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𝑡𝑖𝑚𝑒𝑠</m:t>
                    </m:r>
                    <m:r>
                      <a:rPr lang="en-US" altLang="zh-CN" i="1">
                        <a:latin typeface="Cambria Math" panose="02040503050406030204" charset="0"/>
                        <a:cs typeface="Cambria Math" panose="02040503050406030204" charset="0"/>
                      </a:rPr>
                      <m:t> </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1</m:t>
                        </m:r>
                      </m:num>
                      <m:den>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𝑇</m:t>
                            </m:r>
                          </m:e>
                          <m:sup>
                            <m:r>
                              <a:rPr lang="en-US" altLang="zh-CN" i="1">
                                <a:latin typeface="Cambria Math" panose="02040503050406030204" charset="0"/>
                                <a:cs typeface="Cambria Math" panose="02040503050406030204" charset="0"/>
                              </a:rPr>
                              <m:t>2</m:t>
                            </m:r>
                          </m:sup>
                        </m:sSup>
                      </m:den>
                    </m:f>
                  </m:oMath>
                </a14:m>
                <a:endParaRPr lang="en-US" altLang="zh-CN" i="1">
                  <a:latin typeface="Cambria Math" panose="02040503050406030204" charset="0"/>
                  <a:cs typeface="Cambria Math" panose="02040503050406030204"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105981" y="3827716"/>
                <a:ext cx="7190105" cy="484505"/>
              </a:xfrm>
              <a:prstGeom prst="rect">
                <a:avLst/>
              </a:prstGeom>
              <a:blipFill rotWithShape="1">
                <a:blip r:embed="rId5"/>
                <a:stretch>
                  <a:fillRect l="-8" t="-118" r="8" b="118"/>
                </a:stretch>
              </a:blipFill>
            </p:spPr>
            <p:txBody>
              <a:bodyPr/>
              <a:lstStyle/>
              <a:p>
                <a:r>
                  <a:rPr lang="zh-CN" altLang="en-US">
                    <a:noFill/>
                  </a:rPr>
                  <a:t> </a:t>
                </a:r>
              </a:p>
            </p:txBody>
          </p:sp>
        </mc:Fallback>
      </mc:AlternateContent>
      <p:cxnSp>
        <p:nvCxnSpPr>
          <p:cNvPr id="15" name="肘形连接符 14"/>
          <p:cNvCxnSpPr/>
          <p:nvPr/>
        </p:nvCxnSpPr>
        <p:spPr>
          <a:xfrm>
            <a:off x="427990" y="4167505"/>
            <a:ext cx="914400" cy="914400"/>
          </a:xfrm>
          <a:prstGeom prst="bentConnector3">
            <a:avLst>
              <a:gd name="adj1" fmla="val 28958"/>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文本框 15"/>
              <p:cNvSpPr txBox="1"/>
              <p:nvPr/>
            </p:nvSpPr>
            <p:spPr>
              <a:xfrm>
                <a:off x="1885950" y="4624070"/>
                <a:ext cx="2499360" cy="388620"/>
              </a:xfrm>
              <a:prstGeom prst="rect">
                <a:avLst/>
              </a:prstGeom>
              <a:noFill/>
            </p:spPr>
            <p:txBody>
              <a:bodyPr wrap="none" rtlCol="0">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𝐿</m:t>
                      </m:r>
                      <m:r>
                        <a:rPr lang="en-US" altLang="zh-CN" i="1">
                          <a:latin typeface="Cambria Math" panose="02040503050406030204" charset="0"/>
                          <a:cs typeface="Cambria Math" panose="02040503050406030204" charset="0"/>
                        </a:rPr>
                        <m:t> = </m:t>
                      </m:r>
                      <m:r>
                        <a:rPr lang="en-US" altLang="zh-CN" i="1">
                          <a:latin typeface="Cambria Math" panose="02040503050406030204" charset="0"/>
                          <a:cs typeface="Cambria Math" panose="02040503050406030204" charset="0"/>
                        </a:rPr>
                        <m:t>𝛼</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𝑇</m:t>
                          </m:r>
                        </m:e>
                        <m:sup>
                          <m:r>
                            <a:rPr lang="en-US" altLang="zh-CN" i="1">
                              <a:latin typeface="Cambria Math" panose="02040503050406030204" charset="0"/>
                              <a:cs typeface="Cambria Math" panose="02040503050406030204" charset="0"/>
                            </a:rPr>
                            <m:t>2</m:t>
                          </m:r>
                        </m:sup>
                      </m:s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𝑠𝑜𝑓𝑡</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𝛽</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𝐿</m:t>
                          </m:r>
                        </m:e>
                        <m:sub>
                          <m:r>
                            <a:rPr lang="en-US" altLang="zh-CN" i="1">
                              <a:latin typeface="Cambria Math" panose="02040503050406030204" charset="0"/>
                              <a:cs typeface="Cambria Math" panose="02040503050406030204" charset="0"/>
                            </a:rPr>
                            <m:t>ℎ𝑎𝑟𝑑</m:t>
                          </m:r>
                        </m:sub>
                      </m:sSub>
                    </m:oMath>
                  </m:oMathPara>
                </a14:m>
                <a:endParaRPr lang="en-US" altLang="zh-CN"/>
              </a:p>
            </p:txBody>
          </p:sp>
        </mc:Choice>
        <mc:Fallback>
          <p:sp>
            <p:nvSpPr>
              <p:cNvPr id="16" name="文本框 15"/>
              <p:cNvSpPr txBox="1">
                <a:spLocks noRot="1" noChangeAspect="1" noMove="1" noResize="1" noEditPoints="1" noAdjustHandles="1" noChangeArrowheads="1" noChangeShapeType="1" noTextEdit="1"/>
              </p:cNvSpPr>
              <p:nvPr/>
            </p:nvSpPr>
            <p:spPr>
              <a:xfrm>
                <a:off x="1885950" y="4624070"/>
                <a:ext cx="2499360" cy="388620"/>
              </a:xfrm>
              <a:prstGeom prst="rect">
                <a:avLst/>
              </a:prstGeom>
              <a:blipFill rotWithShape="1">
                <a:blip r:embed="rId6"/>
                <a:stretch>
                  <a:fillRect/>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p:tgtEl>
                                          <p:spTgt spid="12"/>
                                        </p:tgtEl>
                                        <p:attrNameLst>
                                          <p:attrName>ppt_y</p:attrName>
                                        </p:attrNameLst>
                                      </p:cBhvr>
                                      <p:tavLst>
                                        <p:tav tm="0">
                                          <p:val>
                                            <p:strVal val="#ppt_y+#ppt_h*1.125000"/>
                                          </p:val>
                                        </p:tav>
                                        <p:tav tm="100000">
                                          <p:val>
                                            <p:strVal val="#ppt_y"/>
                                          </p:val>
                                        </p:tav>
                                      </p:tavLst>
                                    </p:anim>
                                    <p:animEffect transition="in" filter="wipe(up)">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a:sym typeface="+mn-ea"/>
              </a:rPr>
              <a:t>Knowledge Distillation - About “T”</a:t>
            </a:r>
            <a:r>
              <a:rPr lang="en-US" altLang="zh-CN" sz="2400" b="1" dirty="0">
                <a:sym typeface="+mn-ea"/>
              </a:rPr>
              <a:t> </a:t>
            </a:r>
            <a:endParaRPr lang="en-US" altLang="zh-CN" sz="2400" b="1" dirty="0"/>
          </a:p>
        </p:txBody>
      </p:sp>
      <p:pic>
        <p:nvPicPr>
          <p:cNvPr id="2" name="图片 1"/>
          <p:cNvPicPr>
            <a:picLocks noChangeAspect="1"/>
          </p:cNvPicPr>
          <p:nvPr/>
        </p:nvPicPr>
        <p:blipFill>
          <a:blip r:embed="rId2"/>
          <a:stretch>
            <a:fillRect/>
          </a:stretch>
        </p:blipFill>
        <p:spPr>
          <a:xfrm>
            <a:off x="230505" y="842010"/>
            <a:ext cx="8572500" cy="2628900"/>
          </a:xfrm>
          <a:prstGeom prst="rect">
            <a:avLst/>
          </a:prstGeom>
        </p:spPr>
      </p:pic>
      <p:cxnSp>
        <p:nvCxnSpPr>
          <p:cNvPr id="3" name="直接箭头连接符 2"/>
          <p:cNvCxnSpPr/>
          <p:nvPr/>
        </p:nvCxnSpPr>
        <p:spPr>
          <a:xfrm flipV="1">
            <a:off x="404495" y="3905885"/>
            <a:ext cx="8225155" cy="482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09550" y="3954145"/>
            <a:ext cx="8724265" cy="275590"/>
          </a:xfrm>
          <a:prstGeom prst="rect">
            <a:avLst/>
          </a:prstGeom>
          <a:noFill/>
        </p:spPr>
        <p:txBody>
          <a:bodyPr wrap="square" rtlCol="0">
            <a:spAutoFit/>
          </a:bodyPr>
          <a:p>
            <a:r>
              <a:rPr lang="en-US" altLang="zh-CN" sz="1200"/>
              <a:t>When T   ,the output distribution of softmax will become increasingly flat, and the information entropy will become increasingly large</a:t>
            </a:r>
            <a:endParaRPr lang="en-US" altLang="zh-CN" sz="1200"/>
          </a:p>
        </p:txBody>
      </p:sp>
      <p:cxnSp>
        <p:nvCxnSpPr>
          <p:cNvPr id="6" name="直接箭头连接符 5"/>
          <p:cNvCxnSpPr/>
          <p:nvPr/>
        </p:nvCxnSpPr>
        <p:spPr>
          <a:xfrm flipV="1">
            <a:off x="828675" y="4013200"/>
            <a:ext cx="0" cy="157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58495" y="3455670"/>
            <a:ext cx="2018665" cy="368300"/>
          </a:xfrm>
          <a:prstGeom prst="rect">
            <a:avLst/>
          </a:prstGeom>
          <a:noFill/>
        </p:spPr>
        <p:txBody>
          <a:bodyPr wrap="square" rtlCol="0">
            <a:spAutoFit/>
          </a:bodyPr>
          <a:p>
            <a:r>
              <a:rPr lang="en-US" altLang="zh-CN"/>
              <a:t>T = 1(Original case)</a:t>
            </a:r>
            <a:endParaRPr lang="en-US" altLang="zh-CN"/>
          </a:p>
        </p:txBody>
      </p:sp>
      <p:sp>
        <p:nvSpPr>
          <p:cNvPr id="9" name="文本框 8"/>
          <p:cNvSpPr txBox="1"/>
          <p:nvPr/>
        </p:nvSpPr>
        <p:spPr>
          <a:xfrm>
            <a:off x="4258945" y="3455670"/>
            <a:ext cx="626110" cy="368300"/>
          </a:xfrm>
          <a:prstGeom prst="rect">
            <a:avLst/>
          </a:prstGeom>
          <a:noFill/>
        </p:spPr>
        <p:txBody>
          <a:bodyPr wrap="none" rtlCol="0">
            <a:spAutoFit/>
          </a:bodyPr>
          <a:p>
            <a:r>
              <a:rPr lang="en-US" altLang="zh-CN"/>
              <a:t>T &lt; 1</a:t>
            </a:r>
            <a:endParaRPr lang="en-US" altLang="zh-CN"/>
          </a:p>
        </p:txBody>
      </p:sp>
      <p:sp>
        <p:nvSpPr>
          <p:cNvPr id="10" name="文本框 9"/>
          <p:cNvSpPr txBox="1"/>
          <p:nvPr/>
        </p:nvSpPr>
        <p:spPr>
          <a:xfrm>
            <a:off x="7139305" y="3456305"/>
            <a:ext cx="626110" cy="368300"/>
          </a:xfrm>
          <a:prstGeom prst="rect">
            <a:avLst/>
          </a:prstGeom>
          <a:noFill/>
        </p:spPr>
        <p:txBody>
          <a:bodyPr wrap="none" rtlCol="0">
            <a:spAutoFit/>
          </a:bodyPr>
          <a:p>
            <a:r>
              <a:rPr lang="en-US" altLang="zh-CN"/>
              <a:t>T &gt; 1</a:t>
            </a:r>
            <a:endParaRPr lang="en-US" altLang="zh-CN"/>
          </a:p>
        </p:txBody>
      </p:sp>
      <p:sp>
        <p:nvSpPr>
          <p:cNvPr id="11" name="文本框 10"/>
          <p:cNvSpPr txBox="1"/>
          <p:nvPr/>
        </p:nvSpPr>
        <p:spPr>
          <a:xfrm>
            <a:off x="274955" y="5414010"/>
            <a:ext cx="7699375" cy="368300"/>
          </a:xfrm>
          <a:prstGeom prst="rect">
            <a:avLst/>
          </a:prstGeom>
          <a:noFill/>
        </p:spPr>
        <p:txBody>
          <a:bodyPr wrap="square" rtlCol="0">
            <a:spAutoFit/>
          </a:bodyPr>
          <a:p>
            <a:r>
              <a:rPr lang="en-US" altLang="zh-CN"/>
              <a:t>T = 1(Original case, or  view it as a special point at T equals 0)</a:t>
            </a:r>
            <a:endParaRPr lang="en-US" altLang="zh-CN"/>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460375"/>
          </a:xfrm>
          <a:prstGeom prst="rect">
            <a:avLst/>
          </a:prstGeom>
          <a:noFill/>
        </p:spPr>
        <p:txBody>
          <a:bodyPr wrap="square" rtlCol="0">
            <a:spAutoFit/>
          </a:bodyPr>
          <a:lstStyle/>
          <a:p>
            <a:r>
              <a:rPr lang="en-US" altLang="zh-CN" sz="2400" b="1">
                <a:sym typeface="+mn-ea"/>
              </a:rPr>
              <a:t>Multimodal/Cross-modal &amp; it’s Pretrain</a:t>
            </a:r>
            <a:endParaRPr lang="en-US" altLang="zh-CN" sz="2400" b="1" dirty="0"/>
          </a:p>
        </p:txBody>
      </p:sp>
      <p:sp>
        <p:nvSpPr>
          <p:cNvPr id="2" name="文本框 1"/>
          <p:cNvSpPr txBox="1"/>
          <p:nvPr/>
        </p:nvSpPr>
        <p:spPr>
          <a:xfrm>
            <a:off x="57150" y="695325"/>
            <a:ext cx="6572885" cy="922020"/>
          </a:xfrm>
          <a:prstGeom prst="rect">
            <a:avLst/>
          </a:prstGeom>
          <a:noFill/>
        </p:spPr>
        <p:txBody>
          <a:bodyPr wrap="square" rtlCol="0">
            <a:spAutoFit/>
          </a:bodyPr>
          <a:p>
            <a:r>
              <a:rPr lang="en-US" altLang="zh-CN"/>
              <a:t>What’s the multimodal?</a:t>
            </a:r>
            <a:endParaRPr lang="en-US" altLang="zh-CN"/>
          </a:p>
          <a:p>
            <a:r>
              <a:rPr lang="en-US" altLang="zh-CN"/>
              <a:t>Use just a model to achieve multiple feature extraction.</a:t>
            </a:r>
            <a:endParaRPr lang="en-US" altLang="zh-CN"/>
          </a:p>
          <a:p>
            <a:r>
              <a:rPr lang="en-US" altLang="zh-CN"/>
              <a:t>Examples:</a:t>
            </a:r>
            <a:endParaRPr lang="en-US" altLang="zh-CN"/>
          </a:p>
        </p:txBody>
      </p:sp>
      <p:pic>
        <p:nvPicPr>
          <p:cNvPr id="103" name="图片 102"/>
          <p:cNvPicPr/>
          <p:nvPr/>
        </p:nvPicPr>
        <p:blipFill>
          <a:blip r:embed="rId2"/>
          <a:stretch>
            <a:fillRect/>
          </a:stretch>
        </p:blipFill>
        <p:spPr>
          <a:xfrm>
            <a:off x="358140" y="1891665"/>
            <a:ext cx="7173595" cy="1047115"/>
          </a:xfrm>
          <a:prstGeom prst="rect">
            <a:avLst/>
          </a:prstGeom>
          <a:noFill/>
          <a:ln w="9525">
            <a:noFill/>
          </a:ln>
        </p:spPr>
      </p:pic>
      <p:sp>
        <p:nvSpPr>
          <p:cNvPr id="3" name="文本框 2"/>
          <p:cNvSpPr txBox="1"/>
          <p:nvPr/>
        </p:nvSpPr>
        <p:spPr>
          <a:xfrm>
            <a:off x="331470" y="1538605"/>
            <a:ext cx="1127760" cy="368300"/>
          </a:xfrm>
          <a:prstGeom prst="rect">
            <a:avLst/>
          </a:prstGeom>
          <a:noFill/>
        </p:spPr>
        <p:txBody>
          <a:bodyPr wrap="square" rtlCol="0">
            <a:spAutoFit/>
          </a:bodyPr>
          <a:p>
            <a:r>
              <a:rPr lang="zh-CN" altLang="en-US"/>
              <a:t>ViLBERT</a:t>
            </a:r>
            <a:r>
              <a:rPr lang="en-US" altLang="zh-CN"/>
              <a:t>:</a:t>
            </a:r>
            <a:endParaRPr lang="en-US" altLang="zh-CN"/>
          </a:p>
        </p:txBody>
      </p:sp>
      <p:pic>
        <p:nvPicPr>
          <p:cNvPr id="104" name="图片 103"/>
          <p:cNvPicPr/>
          <p:nvPr/>
        </p:nvPicPr>
        <p:blipFill>
          <a:blip r:embed="rId3"/>
          <a:stretch>
            <a:fillRect/>
          </a:stretch>
        </p:blipFill>
        <p:spPr>
          <a:xfrm>
            <a:off x="358140" y="3310890"/>
            <a:ext cx="6677660" cy="1767205"/>
          </a:xfrm>
          <a:prstGeom prst="rect">
            <a:avLst/>
          </a:prstGeom>
          <a:noFill/>
          <a:ln w="9525">
            <a:noFill/>
          </a:ln>
        </p:spPr>
      </p:pic>
      <p:sp>
        <p:nvSpPr>
          <p:cNvPr id="5" name="文本框 4"/>
          <p:cNvSpPr txBox="1"/>
          <p:nvPr/>
        </p:nvSpPr>
        <p:spPr>
          <a:xfrm>
            <a:off x="331470" y="3076575"/>
            <a:ext cx="998220" cy="368300"/>
          </a:xfrm>
          <a:prstGeom prst="rect">
            <a:avLst/>
          </a:prstGeom>
          <a:noFill/>
        </p:spPr>
        <p:txBody>
          <a:bodyPr wrap="none" rtlCol="0">
            <a:spAutoFit/>
          </a:bodyPr>
          <a:p>
            <a:pPr algn="l"/>
            <a:r>
              <a:rPr lang="zh-CN" altLang="en-US"/>
              <a:t>LXMERT</a:t>
            </a:r>
            <a:r>
              <a:rPr lang="en-US" altLang="zh-CN"/>
              <a:t>:</a:t>
            </a:r>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p:tgtEl>
                                          <p:spTgt spid="103"/>
                                        </p:tgtEl>
                                        <p:attrNameLst>
                                          <p:attrName>ppt_y</p:attrName>
                                        </p:attrNameLst>
                                      </p:cBhvr>
                                      <p:tavLst>
                                        <p:tav tm="0">
                                          <p:val>
                                            <p:strVal val="#ppt_y+#ppt_h*1.125000"/>
                                          </p:val>
                                        </p:tav>
                                        <p:tav tm="100000">
                                          <p:val>
                                            <p:strVal val="#ppt_y"/>
                                          </p:val>
                                        </p:tav>
                                      </p:tavLst>
                                    </p:anim>
                                    <p:animEffect transition="in" filter="wipe(up)">
                                      <p:cBhvr>
                                        <p:cTn id="8" dur="500"/>
                                        <p:tgtEl>
                                          <p:spTgt spid="103"/>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blinds(horizontal)">
                                      <p:cBhvr>
                                        <p:cTn id="13"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3520" cy="829945"/>
          </a:xfrm>
          <a:prstGeom prst="rect">
            <a:avLst/>
          </a:prstGeom>
          <a:noFill/>
        </p:spPr>
        <p:txBody>
          <a:bodyPr wrap="square" rtlCol="0">
            <a:spAutoFit/>
          </a:bodyPr>
          <a:lstStyle/>
          <a:p>
            <a:r>
              <a:rPr lang="en-US" altLang="zh-CN" sz="2400" b="1" dirty="0">
                <a:sym typeface="+mn-ea"/>
              </a:rPr>
              <a:t>EvDistill: A Reconstruction-guided Cross-modal Knowledge Distillation </a:t>
            </a:r>
            <a:endParaRPr lang="en-US" altLang="zh-CN" sz="2400" b="1" dirty="0"/>
          </a:p>
        </p:txBody>
      </p:sp>
      <p:sp>
        <p:nvSpPr>
          <p:cNvPr id="2" name="文本框 1"/>
          <p:cNvSpPr txBox="1"/>
          <p:nvPr/>
        </p:nvSpPr>
        <p:spPr>
          <a:xfrm>
            <a:off x="276860" y="914400"/>
            <a:ext cx="8016875" cy="2306955"/>
          </a:xfrm>
          <a:prstGeom prst="rect">
            <a:avLst/>
          </a:prstGeom>
          <a:noFill/>
        </p:spPr>
        <p:txBody>
          <a:bodyPr wrap="square" rtlCol="0">
            <a:spAutoFit/>
          </a:bodyPr>
          <a:p>
            <a:r>
              <a:rPr lang="zh-CN" altLang="en-US"/>
              <a:t># </a:t>
            </a:r>
            <a:r>
              <a:rPr lang="en-US" altLang="zh-CN"/>
              <a:t>Paper Abstract</a:t>
            </a:r>
            <a:r>
              <a:rPr lang="zh-CN" altLang="en-US"/>
              <a:t>：</a:t>
            </a:r>
            <a:endParaRPr lang="zh-CN" altLang="en-US"/>
          </a:p>
          <a:p>
            <a:r>
              <a:rPr lang="zh-CN" altLang="en-US"/>
              <a:t>1. </a:t>
            </a:r>
            <a:r>
              <a:rPr lang="en-US" altLang="zh-CN"/>
              <a:t>Provenance</a:t>
            </a:r>
            <a:r>
              <a:rPr lang="zh-CN" altLang="en-US"/>
              <a:t>：</a:t>
            </a:r>
            <a:r>
              <a:rPr lang="en-US" altLang="zh-CN"/>
              <a:t>CVPR 2021</a:t>
            </a:r>
            <a:endParaRPr lang="en-US"/>
          </a:p>
          <a:p>
            <a:r>
              <a:rPr lang="zh-CN" altLang="en-US"/>
              <a:t>2. </a:t>
            </a:r>
            <a:r>
              <a:rPr lang="en-US" altLang="zh-CN"/>
              <a:t>Author</a:t>
            </a:r>
            <a:r>
              <a:rPr lang="zh-CN" altLang="en-US"/>
              <a:t>：</a:t>
            </a:r>
            <a:endParaRPr lang="zh-CN" altLang="en-US"/>
          </a:p>
          <a:p/>
          <a:p>
            <a:endParaRPr lang="zh-CN" altLang="en-US"/>
          </a:p>
          <a:p>
            <a:endParaRPr lang="zh-CN" altLang="en-US"/>
          </a:p>
          <a:p>
            <a:r>
              <a:rPr lang="en-US" altLang="zh-CN"/>
              <a:t>                       (Visual Intelligence Lab)</a:t>
            </a:r>
            <a:endParaRPr lang="zh-CN" altLang="en-US"/>
          </a:p>
          <a:p>
            <a:r>
              <a:rPr lang="zh-CN" altLang="en-US"/>
              <a:t>3. </a:t>
            </a:r>
            <a:r>
              <a:rPr lang="en-US" altLang="zh-CN"/>
              <a:t>Cites</a:t>
            </a:r>
            <a:r>
              <a:rPr lang="zh-CN" altLang="en-US"/>
              <a:t>：</a:t>
            </a:r>
            <a:r>
              <a:rPr lang="en-US" altLang="zh-CN"/>
              <a:t>16+</a:t>
            </a:r>
            <a:r>
              <a:rPr lang="zh-CN" altLang="en-US"/>
              <a:t>（</a:t>
            </a:r>
            <a:r>
              <a:rPr lang="en-US" altLang="zh-CN">
                <a:sym typeface="+mn-ea"/>
              </a:rPr>
              <a:t>According to incomplete statistics</a:t>
            </a:r>
            <a:r>
              <a:rPr lang="zh-CN" altLang="en-US"/>
              <a:t>）</a:t>
            </a:r>
            <a:endParaRPr lang="zh-CN" altLang="en-US"/>
          </a:p>
        </p:txBody>
      </p:sp>
      <p:pic>
        <p:nvPicPr>
          <p:cNvPr id="3" name="图片 2"/>
          <p:cNvPicPr>
            <a:picLocks noChangeAspect="1"/>
          </p:cNvPicPr>
          <p:nvPr/>
        </p:nvPicPr>
        <p:blipFill>
          <a:blip r:embed="rId2"/>
          <a:stretch>
            <a:fillRect/>
          </a:stretch>
        </p:blipFill>
        <p:spPr>
          <a:xfrm>
            <a:off x="1407795" y="1510665"/>
            <a:ext cx="6182360" cy="1024890"/>
          </a:xfrm>
          <a:prstGeom prst="rect">
            <a:avLst/>
          </a:prstGeom>
        </p:spPr>
      </p:pic>
      <p:sp>
        <p:nvSpPr>
          <p:cNvPr id="6" name="文本框 5"/>
          <p:cNvSpPr txBox="1"/>
          <p:nvPr/>
        </p:nvSpPr>
        <p:spPr>
          <a:xfrm>
            <a:off x="203200" y="3186430"/>
            <a:ext cx="8738235" cy="2030095"/>
          </a:xfrm>
          <a:prstGeom prst="rect">
            <a:avLst/>
          </a:prstGeom>
          <a:noFill/>
        </p:spPr>
        <p:txBody>
          <a:bodyPr wrap="square" rtlCol="0" anchor="t">
            <a:spAutoFit/>
          </a:bodyPr>
          <a:p>
            <a:r>
              <a:rPr lang="en-US" altLang="zh-CN"/>
              <a:t>Goal:</a:t>
            </a:r>
            <a:endParaRPr lang="zh-CN" altLang="en-US"/>
          </a:p>
          <a:p>
            <a:r>
              <a:rPr lang="en-US" altLang="zh-CN"/>
              <a:t>       </a:t>
            </a:r>
            <a:r>
              <a:t>This paper discusses how to train Event data with traditional image data on knowledge distillation.</a:t>
            </a:r>
          </a:p>
          <a:p>
            <a:r>
              <a:t> </a:t>
            </a:r>
            <a:r>
              <a:rPr lang="en-US"/>
              <a:t>      </a:t>
            </a:r>
            <a:r>
              <a:t>By proposing the bidirectional mode module of BMR, </a:t>
            </a:r>
            <a:r>
              <a:rPr lang="en-US"/>
              <a:t>the paper points out that </a:t>
            </a:r>
            <a:r>
              <a:t>the image is reconstructed from the event, and the event is reconstructed from the image, and the data association is realized.</a:t>
            </a:r>
          </a:p>
          <a:p>
            <a:r>
              <a:t> </a:t>
            </a:r>
            <a:r>
              <a:rPr lang="en-US"/>
              <a:t>     </a:t>
            </a:r>
            <a:r>
              <a:t> Then the segmentation task is realized by neural network</a:t>
            </a:r>
            <a:r>
              <a:rPr lang="en-US"/>
              <a:t>.</a:t>
            </a: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829945"/>
          </a:xfrm>
          <a:prstGeom prst="rect">
            <a:avLst/>
          </a:prstGeom>
          <a:noFill/>
        </p:spPr>
        <p:txBody>
          <a:bodyPr wrap="square" rtlCol="0">
            <a:spAutoFit/>
          </a:bodyPr>
          <a:lstStyle/>
          <a:p>
            <a:r>
              <a:rPr lang="en-US" altLang="zh-CN" sz="2400" b="1" dirty="0">
                <a:sym typeface="+mn-ea"/>
              </a:rPr>
              <a:t>EvDistill: A Reconstruction-guided Cross-modal Knowledge Distillation </a:t>
            </a:r>
            <a:endParaRPr lang="en-US" altLang="zh-CN" sz="2400" b="1" dirty="0"/>
          </a:p>
        </p:txBody>
      </p:sp>
      <p:pic>
        <p:nvPicPr>
          <p:cNvPr id="5" name="图片 4"/>
          <p:cNvPicPr>
            <a:picLocks noChangeAspect="1"/>
          </p:cNvPicPr>
          <p:nvPr/>
        </p:nvPicPr>
        <p:blipFill>
          <a:blip r:embed="rId2"/>
          <a:stretch>
            <a:fillRect/>
          </a:stretch>
        </p:blipFill>
        <p:spPr>
          <a:xfrm>
            <a:off x="232410" y="1145540"/>
            <a:ext cx="8805545" cy="3275965"/>
          </a:xfrm>
          <a:prstGeom prst="rect">
            <a:avLst/>
          </a:prstGeom>
        </p:spPr>
      </p:pic>
      <p:sp>
        <p:nvSpPr>
          <p:cNvPr id="6" name="文本框 5"/>
          <p:cNvSpPr txBox="1"/>
          <p:nvPr/>
        </p:nvSpPr>
        <p:spPr>
          <a:xfrm>
            <a:off x="191135" y="4495165"/>
            <a:ext cx="8745855" cy="368300"/>
          </a:xfrm>
          <a:prstGeom prst="rect">
            <a:avLst/>
          </a:prstGeom>
          <a:noFill/>
        </p:spPr>
        <p:txBody>
          <a:bodyPr wrap="square" rtlCol="0" anchor="t">
            <a:spAutoFit/>
          </a:bodyPr>
          <a:p>
            <a:r>
              <a:rPr lang="en-US" altLang="zh-CN"/>
              <a:t>(APS: </a:t>
            </a:r>
            <a:r>
              <a:rPr lang="zh-CN" altLang="en-US"/>
              <a:t>Advanced Photo System</a:t>
            </a:r>
            <a:r>
              <a:rPr lang="en-US" altLang="zh-CN"/>
              <a:t> - Digital writing ability - traditional camera’s function)</a:t>
            </a:r>
            <a:endParaRPr lang="en-US" altLang="zh-CN"/>
          </a:p>
        </p:txBody>
      </p:sp>
      <p:sp>
        <p:nvSpPr>
          <p:cNvPr id="8" name="椭圆 7"/>
          <p:cNvSpPr/>
          <p:nvPr/>
        </p:nvSpPr>
        <p:spPr>
          <a:xfrm>
            <a:off x="810260" y="1949450"/>
            <a:ext cx="961390" cy="1604645"/>
          </a:xfrm>
          <a:prstGeom prst="ellipse">
            <a:avLst/>
          </a:prstGeom>
          <a:noFill/>
          <a:ln w="28575"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9" name="直接箭头连接符 8"/>
          <p:cNvCxnSpPr>
            <a:stCxn id="12" idx="0"/>
            <a:endCxn id="11" idx="2"/>
          </p:cNvCxnSpPr>
          <p:nvPr/>
        </p:nvCxnSpPr>
        <p:spPr>
          <a:xfrm flipV="1">
            <a:off x="3672205" y="1231265"/>
            <a:ext cx="1368425" cy="16071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91135" y="955675"/>
            <a:ext cx="2639060" cy="275590"/>
          </a:xfrm>
          <a:prstGeom prst="rect">
            <a:avLst/>
          </a:prstGeom>
          <a:noFill/>
        </p:spPr>
        <p:txBody>
          <a:bodyPr wrap="none" rtlCol="0">
            <a:spAutoFit/>
          </a:bodyPr>
          <a:p>
            <a:pPr algn="l"/>
            <a:r>
              <a:rPr lang="en-US" altLang="zh-CN" sz="1200">
                <a:solidFill>
                  <a:srgbClr val="FF0000"/>
                </a:solidFill>
              </a:rPr>
              <a:t>1. </a:t>
            </a:r>
            <a:r>
              <a:rPr lang="zh-CN" altLang="en-US" sz="1200">
                <a:solidFill>
                  <a:srgbClr val="FF0000"/>
                </a:solidFill>
              </a:rPr>
              <a:t>How unpaired data</a:t>
            </a:r>
            <a:r>
              <a:rPr lang="en-US" altLang="zh-CN" sz="1200">
                <a:solidFill>
                  <a:srgbClr val="FF0000"/>
                </a:solidFill>
              </a:rPr>
              <a:t> could</a:t>
            </a:r>
            <a:r>
              <a:rPr lang="zh-CN" altLang="en-US" sz="1200">
                <a:solidFill>
                  <a:srgbClr val="FF0000"/>
                </a:solidFill>
              </a:rPr>
              <a:t> connected?</a:t>
            </a:r>
            <a:endParaRPr lang="zh-CN" altLang="en-US" sz="1200">
              <a:solidFill>
                <a:srgbClr val="FF0000"/>
              </a:solidFill>
            </a:endParaRPr>
          </a:p>
        </p:txBody>
      </p:sp>
      <p:sp>
        <p:nvSpPr>
          <p:cNvPr id="11" name="文本框 10"/>
          <p:cNvSpPr txBox="1"/>
          <p:nvPr/>
        </p:nvSpPr>
        <p:spPr>
          <a:xfrm>
            <a:off x="3003550" y="955675"/>
            <a:ext cx="4074160" cy="275590"/>
          </a:xfrm>
          <a:prstGeom prst="rect">
            <a:avLst/>
          </a:prstGeom>
          <a:noFill/>
        </p:spPr>
        <p:txBody>
          <a:bodyPr wrap="square" rtlCol="0" anchor="t">
            <a:spAutoFit/>
          </a:bodyPr>
          <a:p>
            <a:r>
              <a:rPr lang="en-US" altLang="zh-CN" sz="1200">
                <a:solidFill>
                  <a:srgbClr val="FF0000"/>
                </a:solidFill>
              </a:rPr>
              <a:t>2. D</a:t>
            </a:r>
            <a:r>
              <a:rPr lang="zh-CN" altLang="en-US" sz="1200">
                <a:solidFill>
                  <a:srgbClr val="FF0000"/>
                </a:solidFill>
              </a:rPr>
              <a:t>ifficult to extract knowledge from similar spatial structures</a:t>
            </a:r>
            <a:endParaRPr lang="zh-CN" altLang="en-US" sz="1200">
              <a:solidFill>
                <a:srgbClr val="FF0000"/>
              </a:solidFill>
            </a:endParaRPr>
          </a:p>
        </p:txBody>
      </p:sp>
      <p:sp>
        <p:nvSpPr>
          <p:cNvPr id="12" name="椭圆 11"/>
          <p:cNvSpPr/>
          <p:nvPr/>
        </p:nvSpPr>
        <p:spPr>
          <a:xfrm>
            <a:off x="2715260" y="2838450"/>
            <a:ext cx="1913890" cy="994410"/>
          </a:xfrm>
          <a:prstGeom prst="ellipse">
            <a:avLst/>
          </a:prstGeom>
          <a:noFill/>
          <a:ln w="28575"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3" name="直接箭头连接符 12"/>
          <p:cNvCxnSpPr>
            <a:stCxn id="8" idx="0"/>
            <a:endCxn id="10" idx="2"/>
          </p:cNvCxnSpPr>
          <p:nvPr/>
        </p:nvCxnSpPr>
        <p:spPr>
          <a:xfrm flipV="1">
            <a:off x="1290955" y="1231265"/>
            <a:ext cx="219710" cy="7181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714615" y="764540"/>
            <a:ext cx="1377950" cy="460375"/>
          </a:xfrm>
          <a:prstGeom prst="rect">
            <a:avLst/>
          </a:prstGeom>
          <a:noFill/>
        </p:spPr>
        <p:txBody>
          <a:bodyPr wrap="square" rtlCol="0" anchor="t">
            <a:spAutoFit/>
          </a:bodyPr>
          <a:p>
            <a:r>
              <a:rPr lang="en-US" altLang="zh-CN" sz="1200">
                <a:solidFill>
                  <a:srgbClr val="FF0000"/>
                </a:solidFill>
              </a:rPr>
              <a:t>3. </a:t>
            </a:r>
            <a:r>
              <a:rPr lang="zh-CN" altLang="en-US" sz="1200">
                <a:solidFill>
                  <a:srgbClr val="FF0000"/>
                </a:solidFill>
              </a:rPr>
              <a:t>How to </a:t>
            </a:r>
            <a:r>
              <a:rPr lang="en-US" altLang="zh-CN" sz="1200">
                <a:solidFill>
                  <a:srgbClr val="FF0000"/>
                </a:solidFill>
              </a:rPr>
              <a:t>build</a:t>
            </a:r>
            <a:r>
              <a:rPr lang="zh-CN" altLang="en-US" sz="1200">
                <a:solidFill>
                  <a:srgbClr val="FF0000"/>
                </a:solidFill>
              </a:rPr>
              <a:t> KD loss?</a:t>
            </a:r>
            <a:endParaRPr lang="zh-CN" altLang="en-US" sz="1200">
              <a:solidFill>
                <a:srgbClr val="FF0000"/>
              </a:solidFill>
            </a:endParaRPr>
          </a:p>
        </p:txBody>
      </p:sp>
      <p:sp>
        <p:nvSpPr>
          <p:cNvPr id="15" name="椭圆 14"/>
          <p:cNvSpPr/>
          <p:nvPr/>
        </p:nvSpPr>
        <p:spPr>
          <a:xfrm>
            <a:off x="5674360" y="1523365"/>
            <a:ext cx="2828290" cy="1909445"/>
          </a:xfrm>
          <a:prstGeom prst="ellipse">
            <a:avLst/>
          </a:prstGeom>
          <a:noFill/>
          <a:ln w="28575"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直接箭头连接符 15"/>
          <p:cNvCxnSpPr>
            <a:stCxn id="15" idx="0"/>
            <a:endCxn id="14" idx="2"/>
          </p:cNvCxnSpPr>
          <p:nvPr/>
        </p:nvCxnSpPr>
        <p:spPr>
          <a:xfrm flipV="1">
            <a:off x="7088505" y="1224915"/>
            <a:ext cx="1315085" cy="298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heckerboard(across)">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ox(in)">
                                      <p:cBhvr>
                                        <p:cTn id="28" dur="2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checkerboard(across)">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horizontal)">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box(in)">
                                      <p:cBhvr>
                                        <p:cTn id="48"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p:bldP spid="10" grpId="1"/>
      <p:bldP spid="12" grpId="0" animBg="1"/>
      <p:bldP spid="12" grpId="1" animBg="1"/>
      <p:bldP spid="11" grpId="0"/>
      <p:bldP spid="11" grpId="1"/>
      <p:bldP spid="15" grpId="0" animBg="1"/>
      <p:bldP spid="15" grpId="1" animBg="1"/>
      <p:bldP spid="14" grpId="0"/>
      <p:bldP spid="1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460375"/>
          </a:xfrm>
          <a:prstGeom prst="rect">
            <a:avLst/>
          </a:prstGeom>
          <a:noFill/>
        </p:spPr>
        <p:txBody>
          <a:bodyPr wrap="square" rtlCol="0">
            <a:spAutoFit/>
          </a:bodyPr>
          <a:lstStyle/>
          <a:p>
            <a:r>
              <a:rPr lang="en-US" altLang="zh-CN" sz="2400" b="1" dirty="0">
                <a:sym typeface="+mn-ea"/>
              </a:rPr>
              <a:t>Three main problems mentioned in the paper</a:t>
            </a:r>
            <a:endParaRPr lang="en-US" altLang="zh-CN" sz="2400" b="1" dirty="0"/>
          </a:p>
        </p:txBody>
      </p:sp>
      <p:sp>
        <p:nvSpPr>
          <p:cNvPr id="5" name="文本框 4"/>
          <p:cNvSpPr txBox="1"/>
          <p:nvPr/>
        </p:nvSpPr>
        <p:spPr>
          <a:xfrm>
            <a:off x="250825" y="890270"/>
            <a:ext cx="3867785" cy="368300"/>
          </a:xfrm>
          <a:prstGeom prst="rect">
            <a:avLst/>
          </a:prstGeom>
          <a:noFill/>
        </p:spPr>
        <p:txBody>
          <a:bodyPr wrap="none" rtlCol="0" anchor="t">
            <a:spAutoFit/>
          </a:bodyPr>
          <a:p>
            <a:pPr algn="l"/>
            <a:r>
              <a:rPr lang="en-US" altLang="zh-CN">
                <a:solidFill>
                  <a:schemeClr val="tx1"/>
                </a:solidFill>
                <a:sym typeface="+mn-ea"/>
              </a:rPr>
              <a:t>1. </a:t>
            </a:r>
            <a:r>
              <a:rPr lang="zh-CN" altLang="en-US">
                <a:solidFill>
                  <a:schemeClr val="tx1"/>
                </a:solidFill>
                <a:sym typeface="+mn-ea"/>
              </a:rPr>
              <a:t>How unpaired data</a:t>
            </a:r>
            <a:r>
              <a:rPr lang="en-US" altLang="zh-CN">
                <a:solidFill>
                  <a:schemeClr val="tx1"/>
                </a:solidFill>
                <a:sym typeface="+mn-ea"/>
              </a:rPr>
              <a:t> could</a:t>
            </a:r>
            <a:r>
              <a:rPr lang="zh-CN" altLang="en-US">
                <a:solidFill>
                  <a:schemeClr val="tx1"/>
                </a:solidFill>
                <a:sym typeface="+mn-ea"/>
              </a:rPr>
              <a:t> connected?</a:t>
            </a:r>
            <a:endParaRPr lang="zh-CN" altLang="en-US">
              <a:solidFill>
                <a:schemeClr val="tx1"/>
              </a:solidFill>
              <a:sym typeface="+mn-ea"/>
            </a:endParaRPr>
          </a:p>
        </p:txBody>
      </p:sp>
      <p:sp>
        <p:nvSpPr>
          <p:cNvPr id="6" name="文本框 5"/>
          <p:cNvSpPr txBox="1"/>
          <p:nvPr/>
        </p:nvSpPr>
        <p:spPr>
          <a:xfrm>
            <a:off x="321310" y="1354455"/>
            <a:ext cx="8500745" cy="645160"/>
          </a:xfrm>
          <a:prstGeom prst="rect">
            <a:avLst/>
          </a:prstGeom>
          <a:noFill/>
        </p:spPr>
        <p:txBody>
          <a:bodyPr wrap="square" rtlCol="0" anchor="t">
            <a:spAutoFit/>
          </a:bodyPr>
          <a:p>
            <a:r>
              <a:rPr lang="en-US" altLang="zh-CN"/>
              <a:t>       </a:t>
            </a:r>
            <a:r>
              <a:rPr lang="zh-CN" altLang="en-US"/>
              <a:t>A bidirectional reconstruction module is proposed to connect the two modes</a:t>
            </a:r>
            <a:r>
              <a:rPr lang="en-US" altLang="zh-CN"/>
              <a:t>.T</a:t>
            </a:r>
            <a:r>
              <a:rPr lang="zh-CN" altLang="en-US"/>
              <a:t>hen simultaneously use them to extract knowledge through the constructed pairs</a:t>
            </a:r>
            <a:r>
              <a:rPr lang="en-US" altLang="zh-CN"/>
              <a:t>.(3.2)</a:t>
            </a:r>
            <a:endParaRPr lang="en-US" altLang="zh-CN"/>
          </a:p>
        </p:txBody>
      </p:sp>
      <p:sp>
        <p:nvSpPr>
          <p:cNvPr id="8" name="文本框 7"/>
          <p:cNvSpPr txBox="1"/>
          <p:nvPr/>
        </p:nvSpPr>
        <p:spPr>
          <a:xfrm>
            <a:off x="250825" y="2767965"/>
            <a:ext cx="8571865" cy="645160"/>
          </a:xfrm>
          <a:prstGeom prst="rect">
            <a:avLst/>
          </a:prstGeom>
          <a:noFill/>
        </p:spPr>
        <p:txBody>
          <a:bodyPr wrap="square" rtlCol="0" anchor="t">
            <a:spAutoFit/>
          </a:bodyPr>
          <a:p>
            <a:r>
              <a:rPr lang="en-US" altLang="zh-CN"/>
              <a:t>        </a:t>
            </a:r>
            <a:r>
              <a:rPr lang="zh-CN" altLang="en-US"/>
              <a:t>A distributional adaptation scheme that </a:t>
            </a:r>
            <a:r>
              <a:rPr lang="en-US" altLang="zh-CN"/>
              <a:t>adapts</a:t>
            </a:r>
            <a:r>
              <a:rPr lang="zh-CN" altLang="en-US"/>
              <a:t> knowledge by matching the class distributions of two modes</a:t>
            </a:r>
            <a:r>
              <a:rPr lang="en-US" altLang="zh-CN"/>
              <a:t>.</a:t>
            </a:r>
            <a:endParaRPr lang="en-US" altLang="zh-CN"/>
          </a:p>
        </p:txBody>
      </p:sp>
      <p:sp>
        <p:nvSpPr>
          <p:cNvPr id="9" name="文本框 8"/>
          <p:cNvSpPr txBox="1"/>
          <p:nvPr/>
        </p:nvSpPr>
        <p:spPr>
          <a:xfrm>
            <a:off x="250825" y="2245360"/>
            <a:ext cx="5961380" cy="368300"/>
          </a:xfrm>
          <a:prstGeom prst="rect">
            <a:avLst/>
          </a:prstGeom>
          <a:noFill/>
        </p:spPr>
        <p:txBody>
          <a:bodyPr wrap="none" rtlCol="0" anchor="t">
            <a:spAutoFit/>
          </a:bodyPr>
          <a:p>
            <a:r>
              <a:rPr lang="en-US" altLang="zh-CN">
                <a:solidFill>
                  <a:schemeClr val="tx1"/>
                </a:solidFill>
                <a:sym typeface="+mn-ea"/>
              </a:rPr>
              <a:t>2. D</a:t>
            </a:r>
            <a:r>
              <a:rPr lang="zh-CN" altLang="en-US">
                <a:solidFill>
                  <a:schemeClr val="tx1"/>
                </a:solidFill>
                <a:sym typeface="+mn-ea"/>
              </a:rPr>
              <a:t>ifficult to extract knowledge from similar spatial structures</a:t>
            </a:r>
            <a:endParaRPr lang="zh-CN" altLang="en-US">
              <a:solidFill>
                <a:schemeClr val="tx1"/>
              </a:solidFill>
              <a:sym typeface="+mn-ea"/>
            </a:endParaRPr>
          </a:p>
        </p:txBody>
      </p:sp>
      <p:sp>
        <p:nvSpPr>
          <p:cNvPr id="10" name="文本框 9"/>
          <p:cNvSpPr txBox="1"/>
          <p:nvPr/>
        </p:nvSpPr>
        <p:spPr>
          <a:xfrm>
            <a:off x="250825" y="3600450"/>
            <a:ext cx="2416175" cy="368300"/>
          </a:xfrm>
          <a:prstGeom prst="rect">
            <a:avLst/>
          </a:prstGeom>
          <a:noFill/>
        </p:spPr>
        <p:txBody>
          <a:bodyPr wrap="none" rtlCol="0" anchor="t">
            <a:spAutoFit/>
          </a:bodyPr>
          <a:p>
            <a:r>
              <a:rPr lang="en-US" altLang="zh-CN">
                <a:solidFill>
                  <a:schemeClr val="tx1"/>
                </a:solidFill>
                <a:sym typeface="+mn-ea"/>
              </a:rPr>
              <a:t>3. </a:t>
            </a:r>
            <a:r>
              <a:rPr lang="zh-CN" altLang="en-US">
                <a:solidFill>
                  <a:schemeClr val="tx1"/>
                </a:solidFill>
                <a:sym typeface="+mn-ea"/>
              </a:rPr>
              <a:t>How to </a:t>
            </a:r>
            <a:r>
              <a:rPr lang="en-US" altLang="zh-CN">
                <a:solidFill>
                  <a:schemeClr val="tx1"/>
                </a:solidFill>
                <a:sym typeface="+mn-ea"/>
              </a:rPr>
              <a:t>build</a:t>
            </a:r>
            <a:r>
              <a:rPr lang="zh-CN" altLang="en-US">
                <a:solidFill>
                  <a:schemeClr val="tx1"/>
                </a:solidFill>
                <a:sym typeface="+mn-ea"/>
              </a:rPr>
              <a:t> KD loss?</a:t>
            </a:r>
            <a:endParaRPr lang="zh-CN" altLang="en-US">
              <a:solidFill>
                <a:schemeClr val="tx1"/>
              </a:solidFill>
              <a:sym typeface="+mn-ea"/>
            </a:endParaRPr>
          </a:p>
        </p:txBody>
      </p:sp>
      <p:sp>
        <p:nvSpPr>
          <p:cNvPr id="11" name="文本框 10"/>
          <p:cNvSpPr txBox="1"/>
          <p:nvPr/>
        </p:nvSpPr>
        <p:spPr>
          <a:xfrm>
            <a:off x="321310" y="4038600"/>
            <a:ext cx="8501380" cy="645160"/>
          </a:xfrm>
          <a:prstGeom prst="rect">
            <a:avLst/>
          </a:prstGeom>
          <a:noFill/>
        </p:spPr>
        <p:txBody>
          <a:bodyPr wrap="square" rtlCol="0" anchor="t">
            <a:spAutoFit/>
          </a:bodyPr>
          <a:p>
            <a:r>
              <a:rPr lang="en-US" altLang="zh-CN"/>
              <a:t>      Propose a </a:t>
            </a:r>
            <a:r>
              <a:rPr lang="zh-CN" altLang="en-US"/>
              <a:t>new affinity diagram KD loss and other loss terms are used to learn better SEVs</a:t>
            </a:r>
            <a:r>
              <a:rPr lang="en-US" altLang="zh-CN"/>
              <a:t>.</a:t>
            </a:r>
            <a:endParaRPr lang="en-US" altLang="zh-CN"/>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993890" cy="829945"/>
          </a:xfrm>
          <a:prstGeom prst="rect">
            <a:avLst/>
          </a:prstGeom>
          <a:noFill/>
        </p:spPr>
        <p:txBody>
          <a:bodyPr wrap="square" rtlCol="0">
            <a:spAutoFit/>
          </a:bodyPr>
          <a:lstStyle/>
          <a:p>
            <a:r>
              <a:rPr lang="en-US" altLang="zh-CN" sz="2400" b="1" dirty="0">
                <a:sym typeface="+mn-ea"/>
              </a:rPr>
              <a:t>To solve P1: Bidirectional modal reconstruction </a:t>
            </a:r>
            <a:endParaRPr lang="en-US" altLang="zh-CN" sz="2400" b="1" dirty="0">
              <a:sym typeface="+mn-ea"/>
            </a:endParaRPr>
          </a:p>
          <a:p>
            <a:r>
              <a:rPr lang="en-US" altLang="zh-CN" sz="2400" b="1" dirty="0">
                <a:sym typeface="+mn-ea"/>
              </a:rPr>
              <a:t>(BMR)</a:t>
            </a:r>
            <a:endParaRPr lang="en-US" altLang="zh-CN" sz="2400" b="1" dirty="0">
              <a:sym typeface="+mn-ea"/>
            </a:endParaRPr>
          </a:p>
        </p:txBody>
      </p:sp>
      <p:pic>
        <p:nvPicPr>
          <p:cNvPr id="5" name="图片 4"/>
          <p:cNvPicPr>
            <a:picLocks noChangeAspect="1"/>
          </p:cNvPicPr>
          <p:nvPr/>
        </p:nvPicPr>
        <p:blipFill>
          <a:blip r:embed="rId2"/>
          <a:stretch>
            <a:fillRect/>
          </a:stretch>
        </p:blipFill>
        <p:spPr>
          <a:xfrm>
            <a:off x="248285" y="1054735"/>
            <a:ext cx="4737100" cy="2127250"/>
          </a:xfrm>
          <a:prstGeom prst="rect">
            <a:avLst/>
          </a:prstGeom>
        </p:spPr>
      </p:pic>
      <p:sp>
        <p:nvSpPr>
          <p:cNvPr id="6" name="文本框 5"/>
          <p:cNvSpPr txBox="1"/>
          <p:nvPr/>
        </p:nvSpPr>
        <p:spPr>
          <a:xfrm>
            <a:off x="5300345" y="965200"/>
            <a:ext cx="3637915" cy="2306955"/>
          </a:xfrm>
          <a:prstGeom prst="rect">
            <a:avLst/>
          </a:prstGeom>
          <a:noFill/>
        </p:spPr>
        <p:txBody>
          <a:bodyPr wrap="square" rtlCol="0" anchor="t">
            <a:spAutoFit/>
          </a:bodyPr>
          <a:p>
            <a:r>
              <a:rPr lang="en-US" altLang="zh-CN"/>
              <a:t>G</a:t>
            </a:r>
            <a:r>
              <a:rPr lang="zh-CN" altLang="en-US"/>
              <a:t>enerator GT→S</a:t>
            </a:r>
            <a:r>
              <a:rPr lang="en-US" altLang="zh-CN"/>
              <a:t> :</a:t>
            </a:r>
            <a:r>
              <a:rPr lang="zh-CN" altLang="en-US"/>
              <a:t> </a:t>
            </a:r>
            <a:endParaRPr lang="zh-CN" altLang="en-US"/>
          </a:p>
          <a:p>
            <a:r>
              <a:rPr lang="en-US" altLang="zh-CN"/>
              <a:t>      </a:t>
            </a:r>
            <a:r>
              <a:rPr lang="zh-CN" altLang="en-US"/>
              <a:t>converts the event into an intermediate representation of the image mode</a:t>
            </a:r>
            <a:endParaRPr lang="zh-CN" altLang="en-US"/>
          </a:p>
          <a:p>
            <a:r>
              <a:rPr lang="zh-CN" altLang="en-US"/>
              <a:t>GS→T</a:t>
            </a:r>
            <a:r>
              <a:rPr lang="en-US" altLang="zh-CN"/>
              <a:t>:</a:t>
            </a:r>
            <a:r>
              <a:rPr lang="zh-CN" altLang="en-US"/>
              <a:t> </a:t>
            </a:r>
            <a:endParaRPr lang="zh-CN" altLang="en-US"/>
          </a:p>
          <a:p>
            <a:r>
              <a:rPr lang="zh-CN" altLang="en-US"/>
              <a:t> </a:t>
            </a:r>
            <a:r>
              <a:rPr lang="en-US" altLang="zh-CN"/>
              <a:t>     </a:t>
            </a:r>
            <a:r>
              <a:rPr lang="zh-CN" altLang="en-US"/>
              <a:t>converts the labeled image data into an intermediate representation of the event mode.</a:t>
            </a:r>
            <a:endParaRPr lang="zh-CN" altLang="en-US"/>
          </a:p>
        </p:txBody>
      </p:sp>
      <p:pic>
        <p:nvPicPr>
          <p:cNvPr id="8" name="图片 7"/>
          <p:cNvPicPr>
            <a:picLocks noChangeAspect="1"/>
          </p:cNvPicPr>
          <p:nvPr/>
        </p:nvPicPr>
        <p:blipFill>
          <a:blip r:embed="rId3"/>
          <a:stretch>
            <a:fillRect/>
          </a:stretch>
        </p:blipFill>
        <p:spPr>
          <a:xfrm>
            <a:off x="473710" y="3396615"/>
            <a:ext cx="5415280" cy="516255"/>
          </a:xfrm>
          <a:prstGeom prst="rect">
            <a:avLst/>
          </a:prstGeom>
        </p:spPr>
      </p:pic>
      <p:pic>
        <p:nvPicPr>
          <p:cNvPr id="9" name="图片 8"/>
          <p:cNvPicPr>
            <a:picLocks noChangeAspect="1"/>
          </p:cNvPicPr>
          <p:nvPr/>
        </p:nvPicPr>
        <p:blipFill>
          <a:blip r:embed="rId4"/>
          <a:stretch>
            <a:fillRect/>
          </a:stretch>
        </p:blipFill>
        <p:spPr>
          <a:xfrm>
            <a:off x="593090" y="4203700"/>
            <a:ext cx="5284470" cy="450215"/>
          </a:xfrm>
          <a:prstGeom prst="rect">
            <a:avLst/>
          </a:prstGeom>
        </p:spPr>
      </p:pic>
      <p:sp>
        <p:nvSpPr>
          <p:cNvPr id="10" name="文本框 9"/>
          <p:cNvSpPr txBox="1"/>
          <p:nvPr/>
        </p:nvSpPr>
        <p:spPr>
          <a:xfrm>
            <a:off x="6265545" y="3470910"/>
            <a:ext cx="1658620" cy="368300"/>
          </a:xfrm>
          <a:prstGeom prst="rect">
            <a:avLst/>
          </a:prstGeom>
          <a:noFill/>
        </p:spPr>
        <p:txBody>
          <a:bodyPr wrap="none" rtlCol="0">
            <a:spAutoFit/>
          </a:bodyPr>
          <a:p>
            <a:r>
              <a:rPr lang="en-US" altLang="zh-CN"/>
              <a:t>pw:pixel waste?</a:t>
            </a:r>
            <a:endParaRPr lang="en-US" altLang="zh-CN"/>
          </a:p>
        </p:txBody>
      </p:sp>
      <p:sp>
        <p:nvSpPr>
          <p:cNvPr id="11" name="文本框 10"/>
          <p:cNvSpPr txBox="1"/>
          <p:nvPr/>
        </p:nvSpPr>
        <p:spPr>
          <a:xfrm>
            <a:off x="6172200" y="3912870"/>
            <a:ext cx="2540000" cy="922020"/>
          </a:xfrm>
          <a:prstGeom prst="rect">
            <a:avLst/>
          </a:prstGeom>
          <a:noFill/>
        </p:spPr>
        <p:txBody>
          <a:bodyPr wrap="square" rtlCol="0" anchor="t">
            <a:spAutoFit/>
          </a:bodyPr>
          <a:p>
            <a:r>
              <a:rPr lang="zh-CN" altLang="en-US"/>
              <a:t>Adversarial losses </a:t>
            </a:r>
            <a:r>
              <a:rPr lang="en-US" altLang="zh-CN"/>
              <a:t>:</a:t>
            </a:r>
            <a:endParaRPr lang="en-US" altLang="zh-CN"/>
          </a:p>
          <a:p>
            <a:r>
              <a:rPr lang="zh-CN" altLang="en-US"/>
              <a:t>(for example, modes from target to source)</a:t>
            </a:r>
            <a:endParaRPr lang="zh-CN" altLang="en-US"/>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sym typeface="+mn-ea"/>
              </a:rPr>
              <a:t>Background Knowledge </a:t>
            </a:r>
            <a:endParaRPr lang="en-US" altLang="zh-CN" sz="2400" b="1" dirty="0"/>
          </a:p>
        </p:txBody>
      </p:sp>
      <p:sp>
        <p:nvSpPr>
          <p:cNvPr id="6" name="文本框 5"/>
          <p:cNvSpPr txBox="1"/>
          <p:nvPr/>
        </p:nvSpPr>
        <p:spPr>
          <a:xfrm>
            <a:off x="488315" y="1139825"/>
            <a:ext cx="8590915" cy="3046095"/>
          </a:xfrm>
          <a:prstGeom prst="rect">
            <a:avLst/>
          </a:prstGeom>
          <a:noFill/>
        </p:spPr>
        <p:txBody>
          <a:bodyPr wrap="square" rtlCol="0">
            <a:spAutoFit/>
          </a:bodyPr>
          <a:p>
            <a:r>
              <a:rPr lang="en-US" altLang="zh-CN" sz="3200">
                <a:sym typeface="+mn-ea"/>
              </a:rPr>
              <a:t>1. Event-based Camera against </a:t>
            </a:r>
            <a:r>
              <a:rPr lang="en-US" altLang="zh-CN" sz="3200">
                <a:sym typeface="+mn-ea"/>
              </a:rPr>
              <a:t>with traditional camera </a:t>
            </a:r>
            <a:endParaRPr lang="en-US" altLang="zh-CN" sz="3200">
              <a:sym typeface="+mn-ea"/>
            </a:endParaRPr>
          </a:p>
          <a:p>
            <a:endParaRPr lang="en-US" altLang="zh-CN" sz="3200"/>
          </a:p>
          <a:p>
            <a:r>
              <a:rPr lang="en-US" altLang="zh-CN" sz="3200">
                <a:sym typeface="+mn-ea"/>
              </a:rPr>
              <a:t>2. Knowledge Distillation</a:t>
            </a:r>
            <a:endParaRPr lang="en-US" altLang="zh-CN" sz="3200"/>
          </a:p>
          <a:p>
            <a:endParaRPr lang="en-US" altLang="zh-CN" sz="3200"/>
          </a:p>
          <a:p>
            <a:r>
              <a:rPr lang="en-US" altLang="zh-CN" sz="3200"/>
              <a:t>3. Multimodal</a:t>
            </a:r>
            <a:endParaRPr lang="en-US" altLang="zh-CN" sz="320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829945"/>
          </a:xfrm>
          <a:prstGeom prst="rect">
            <a:avLst/>
          </a:prstGeom>
          <a:noFill/>
        </p:spPr>
        <p:txBody>
          <a:bodyPr wrap="square" rtlCol="0">
            <a:spAutoFit/>
          </a:bodyPr>
          <a:lstStyle/>
          <a:p>
            <a:r>
              <a:rPr lang="en-US" altLang="zh-CN" sz="2400" b="1" dirty="0">
                <a:sym typeface="+mn-ea"/>
              </a:rPr>
              <a:t>To solve P1: Bidirectional modal reconstruction </a:t>
            </a:r>
            <a:endParaRPr lang="en-US" altLang="zh-CN" sz="2400" b="1" dirty="0">
              <a:sym typeface="+mn-ea"/>
            </a:endParaRPr>
          </a:p>
          <a:p>
            <a:r>
              <a:rPr lang="en-US" altLang="zh-CN" sz="2400" b="1" dirty="0">
                <a:sym typeface="+mn-ea"/>
              </a:rPr>
              <a:t>(BMR)</a:t>
            </a:r>
            <a:r>
              <a:rPr lang="en-US" altLang="zh-CN" sz="2400" b="1" dirty="0">
                <a:sym typeface="+mn-ea"/>
              </a:rPr>
              <a:t> </a:t>
            </a:r>
            <a:endParaRPr lang="en-US" altLang="zh-CN" sz="2400" b="1" dirty="0"/>
          </a:p>
        </p:txBody>
      </p:sp>
      <p:sp>
        <p:nvSpPr>
          <p:cNvPr id="2" name="文本框 1"/>
          <p:cNvSpPr txBox="1"/>
          <p:nvPr/>
        </p:nvSpPr>
        <p:spPr>
          <a:xfrm>
            <a:off x="5107940" y="1901190"/>
            <a:ext cx="3769360" cy="645160"/>
          </a:xfrm>
          <a:prstGeom prst="rect">
            <a:avLst/>
          </a:prstGeom>
          <a:noFill/>
        </p:spPr>
        <p:txBody>
          <a:bodyPr wrap="square" rtlCol="0" anchor="t">
            <a:spAutoFit/>
          </a:bodyPr>
          <a:p>
            <a:r>
              <a:rPr lang="zh-CN" altLang="en-US"/>
              <a:t>KL(·||·)</a:t>
            </a:r>
            <a:r>
              <a:rPr lang="en-US" altLang="zh-CN"/>
              <a:t>:KL divergence between two distributions</a:t>
            </a:r>
            <a:endParaRPr lang="en-US" altLang="zh-CN"/>
          </a:p>
        </p:txBody>
      </p:sp>
      <p:pic>
        <p:nvPicPr>
          <p:cNvPr id="5" name="图片 4"/>
          <p:cNvPicPr>
            <a:picLocks noChangeAspect="1"/>
          </p:cNvPicPr>
          <p:nvPr/>
        </p:nvPicPr>
        <p:blipFill>
          <a:blip r:embed="rId2"/>
          <a:stretch>
            <a:fillRect/>
          </a:stretch>
        </p:blipFill>
        <p:spPr>
          <a:xfrm>
            <a:off x="760095" y="3264535"/>
            <a:ext cx="6931025" cy="838200"/>
          </a:xfrm>
          <a:prstGeom prst="rect">
            <a:avLst/>
          </a:prstGeom>
        </p:spPr>
      </p:pic>
      <p:pic>
        <p:nvPicPr>
          <p:cNvPr id="6" name="图片 5"/>
          <p:cNvPicPr>
            <a:picLocks noChangeAspect="1"/>
          </p:cNvPicPr>
          <p:nvPr/>
        </p:nvPicPr>
        <p:blipFill>
          <a:blip r:embed="rId3"/>
          <a:stretch>
            <a:fillRect/>
          </a:stretch>
        </p:blipFill>
        <p:spPr>
          <a:xfrm>
            <a:off x="195580" y="1019175"/>
            <a:ext cx="4703445" cy="1726565"/>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762750" cy="829945"/>
          </a:xfrm>
          <a:prstGeom prst="rect">
            <a:avLst/>
          </a:prstGeom>
          <a:noFill/>
        </p:spPr>
        <p:txBody>
          <a:bodyPr wrap="square" rtlCol="0">
            <a:spAutoFit/>
          </a:bodyPr>
          <a:lstStyle/>
          <a:p>
            <a:r>
              <a:rPr lang="en-US" altLang="zh-CN" sz="2400" b="1" dirty="0">
                <a:sym typeface="+mn-ea"/>
              </a:rPr>
              <a:t>To solve P2: Matches the class category distribution between two patterns</a:t>
            </a:r>
            <a:endParaRPr lang="en-US" altLang="zh-CN" sz="2400" b="1" dirty="0">
              <a:sym typeface="+mn-ea"/>
            </a:endParaRPr>
          </a:p>
        </p:txBody>
      </p:sp>
      <p:pic>
        <p:nvPicPr>
          <p:cNvPr id="2" name="图片 1"/>
          <p:cNvPicPr>
            <a:picLocks noChangeAspect="1"/>
          </p:cNvPicPr>
          <p:nvPr/>
        </p:nvPicPr>
        <p:blipFill>
          <a:blip r:embed="rId2"/>
          <a:stretch>
            <a:fillRect/>
          </a:stretch>
        </p:blipFill>
        <p:spPr>
          <a:xfrm>
            <a:off x="140335" y="955675"/>
            <a:ext cx="4591685" cy="2023745"/>
          </a:xfrm>
          <a:prstGeom prst="rect">
            <a:avLst/>
          </a:prstGeom>
        </p:spPr>
      </p:pic>
      <p:pic>
        <p:nvPicPr>
          <p:cNvPr id="5" name="图片 4"/>
          <p:cNvPicPr>
            <a:picLocks noChangeAspect="1"/>
          </p:cNvPicPr>
          <p:nvPr/>
        </p:nvPicPr>
        <p:blipFill>
          <a:blip r:embed="rId3"/>
          <a:stretch>
            <a:fillRect/>
          </a:stretch>
        </p:blipFill>
        <p:spPr>
          <a:xfrm>
            <a:off x="653415" y="4347210"/>
            <a:ext cx="3850640" cy="501650"/>
          </a:xfrm>
          <a:prstGeom prst="rect">
            <a:avLst/>
          </a:prstGeom>
        </p:spPr>
      </p:pic>
      <p:sp>
        <p:nvSpPr>
          <p:cNvPr id="6" name="文本框 5"/>
          <p:cNvSpPr txBox="1"/>
          <p:nvPr/>
        </p:nvSpPr>
        <p:spPr>
          <a:xfrm>
            <a:off x="4925060" y="4413885"/>
            <a:ext cx="2540000" cy="368300"/>
          </a:xfrm>
          <a:prstGeom prst="rect">
            <a:avLst/>
          </a:prstGeom>
          <a:noFill/>
        </p:spPr>
        <p:txBody>
          <a:bodyPr wrap="square" rtlCol="0" anchor="t">
            <a:spAutoFit/>
          </a:bodyPr>
          <a:p>
            <a:r>
              <a:rPr lang="en-US" altLang="zh-CN"/>
              <a:t>h</a:t>
            </a:r>
            <a:r>
              <a:rPr lang="zh-CN" altLang="en-US"/>
              <a:t>: x→{0,1}</a:t>
            </a:r>
            <a:r>
              <a:rPr lang="en-US" altLang="zh-CN"/>
              <a:t> as a classifier</a:t>
            </a:r>
            <a:endParaRPr lang="en-US" altLang="zh-CN"/>
          </a:p>
        </p:txBody>
      </p:sp>
      <p:sp>
        <p:nvSpPr>
          <p:cNvPr id="9" name="文本框 8"/>
          <p:cNvSpPr txBox="1"/>
          <p:nvPr/>
        </p:nvSpPr>
        <p:spPr>
          <a:xfrm>
            <a:off x="4809490" y="955675"/>
            <a:ext cx="2771775" cy="368300"/>
          </a:xfrm>
          <a:prstGeom prst="rect">
            <a:avLst/>
          </a:prstGeom>
          <a:noFill/>
        </p:spPr>
        <p:txBody>
          <a:bodyPr wrap="square" rtlCol="0" anchor="t">
            <a:spAutoFit/>
          </a:bodyPr>
          <a:p>
            <a:r>
              <a:rPr lang="zh-CN" altLang="en-US"/>
              <a:t>Predicted</a:t>
            </a:r>
            <a:r>
              <a:rPr lang="en-US" altLang="zh-CN"/>
              <a:t> - </a:t>
            </a:r>
            <a:r>
              <a:rPr lang="zh-CN" altLang="en-US"/>
              <a:t>matching loss</a:t>
            </a:r>
            <a:r>
              <a:rPr lang="en-US" altLang="zh-CN"/>
              <a:t> :</a:t>
            </a:r>
            <a:endParaRPr lang="en-US" altLang="zh-CN"/>
          </a:p>
        </p:txBody>
      </p:sp>
      <p:pic>
        <p:nvPicPr>
          <p:cNvPr id="8" name="图片 7"/>
          <p:cNvPicPr>
            <a:picLocks noChangeAspect="1"/>
          </p:cNvPicPr>
          <p:nvPr/>
        </p:nvPicPr>
        <p:blipFill>
          <a:blip r:embed="rId4"/>
          <a:stretch>
            <a:fillRect/>
          </a:stretch>
        </p:blipFill>
        <p:spPr>
          <a:xfrm>
            <a:off x="4862830" y="1720215"/>
            <a:ext cx="3949065" cy="694690"/>
          </a:xfrm>
          <a:prstGeom prst="rect">
            <a:avLst/>
          </a:prstGeom>
        </p:spPr>
      </p:pic>
      <p:sp>
        <p:nvSpPr>
          <p:cNvPr id="10" name="文本框 9"/>
          <p:cNvSpPr txBox="1"/>
          <p:nvPr/>
        </p:nvSpPr>
        <p:spPr>
          <a:xfrm>
            <a:off x="301625" y="3037840"/>
            <a:ext cx="8410575" cy="645160"/>
          </a:xfrm>
          <a:prstGeom prst="rect">
            <a:avLst/>
          </a:prstGeom>
          <a:noFill/>
        </p:spPr>
        <p:txBody>
          <a:bodyPr wrap="square" rtlCol="0" anchor="t">
            <a:spAutoFit/>
          </a:bodyPr>
          <a:p>
            <a:r>
              <a:rPr lang="zh-CN" altLang="en-US"/>
              <a:t>The distillation loss is used to guide student Sev to behave more like teacher T based on event e</a:t>
            </a:r>
            <a:r>
              <a:rPr lang="en-US" altLang="zh-CN"/>
              <a:t> :</a:t>
            </a:r>
            <a:endParaRPr lang="en-US" altLang="zh-CN"/>
          </a:p>
        </p:txBody>
      </p:sp>
      <p:pic>
        <p:nvPicPr>
          <p:cNvPr id="11" name="图片 10"/>
          <p:cNvPicPr>
            <a:picLocks noChangeAspect="1"/>
          </p:cNvPicPr>
          <p:nvPr/>
        </p:nvPicPr>
        <p:blipFill>
          <a:blip r:embed="rId5"/>
          <a:stretch>
            <a:fillRect/>
          </a:stretch>
        </p:blipFill>
        <p:spPr>
          <a:xfrm>
            <a:off x="1755140" y="3511550"/>
            <a:ext cx="4742180" cy="495300"/>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460375"/>
          </a:xfrm>
          <a:prstGeom prst="rect">
            <a:avLst/>
          </a:prstGeom>
          <a:noFill/>
        </p:spPr>
        <p:txBody>
          <a:bodyPr wrap="square" rtlCol="0">
            <a:spAutoFit/>
          </a:bodyPr>
          <a:lstStyle/>
          <a:p>
            <a:r>
              <a:rPr lang="en-US" altLang="zh-CN" sz="2400" b="1" dirty="0">
                <a:sym typeface="+mn-ea"/>
              </a:rPr>
              <a:t>To solve P3:Affinity Graph KD and Other KD Losses</a:t>
            </a:r>
            <a:endParaRPr lang="en-US" altLang="zh-CN" sz="2400" b="1" dirty="0"/>
          </a:p>
        </p:txBody>
      </p:sp>
      <p:pic>
        <p:nvPicPr>
          <p:cNvPr id="2" name="图片 1"/>
          <p:cNvPicPr>
            <a:picLocks noChangeAspect="1"/>
          </p:cNvPicPr>
          <p:nvPr/>
        </p:nvPicPr>
        <p:blipFill>
          <a:blip r:embed="rId2"/>
          <a:stretch>
            <a:fillRect/>
          </a:stretch>
        </p:blipFill>
        <p:spPr>
          <a:xfrm>
            <a:off x="306070" y="764540"/>
            <a:ext cx="4971415" cy="2216785"/>
          </a:xfrm>
          <a:prstGeom prst="rect">
            <a:avLst/>
          </a:prstGeom>
        </p:spPr>
      </p:pic>
      <p:pic>
        <p:nvPicPr>
          <p:cNvPr id="3" name="图片 2"/>
          <p:cNvPicPr>
            <a:picLocks noChangeAspect="1"/>
          </p:cNvPicPr>
          <p:nvPr/>
        </p:nvPicPr>
        <p:blipFill>
          <a:blip r:embed="rId3"/>
          <a:stretch>
            <a:fillRect/>
          </a:stretch>
        </p:blipFill>
        <p:spPr>
          <a:xfrm>
            <a:off x="48260" y="2924175"/>
            <a:ext cx="4545965" cy="632460"/>
          </a:xfrm>
          <a:prstGeom prst="rect">
            <a:avLst/>
          </a:prstGeom>
        </p:spPr>
      </p:pic>
      <p:pic>
        <p:nvPicPr>
          <p:cNvPr id="5" name="图片 4"/>
          <p:cNvPicPr>
            <a:picLocks noChangeAspect="1"/>
          </p:cNvPicPr>
          <p:nvPr/>
        </p:nvPicPr>
        <p:blipFill>
          <a:blip r:embed="rId4"/>
          <a:stretch>
            <a:fillRect/>
          </a:stretch>
        </p:blipFill>
        <p:spPr>
          <a:xfrm>
            <a:off x="4594225" y="2924175"/>
            <a:ext cx="4288790" cy="622300"/>
          </a:xfrm>
          <a:prstGeom prst="rect">
            <a:avLst/>
          </a:prstGeom>
        </p:spPr>
      </p:pic>
      <p:sp>
        <p:nvSpPr>
          <p:cNvPr id="6" name="文本框 5"/>
          <p:cNvSpPr txBox="1"/>
          <p:nvPr/>
        </p:nvSpPr>
        <p:spPr>
          <a:xfrm>
            <a:off x="344805" y="3556635"/>
            <a:ext cx="5785485" cy="368300"/>
          </a:xfrm>
          <a:prstGeom prst="rect">
            <a:avLst/>
          </a:prstGeom>
          <a:noFill/>
        </p:spPr>
        <p:txBody>
          <a:bodyPr wrap="square" rtlCol="0" anchor="t">
            <a:spAutoFit/>
          </a:bodyPr>
          <a:p>
            <a:r>
              <a:rPr lang="zh-CN" altLang="en-US"/>
              <a:t>In summary, the objective L of EvDistill is as follows :</a:t>
            </a:r>
            <a:endParaRPr lang="zh-CN" altLang="en-US"/>
          </a:p>
        </p:txBody>
      </p:sp>
      <p:pic>
        <p:nvPicPr>
          <p:cNvPr id="8" name="图片 7"/>
          <p:cNvPicPr>
            <a:picLocks noChangeAspect="1"/>
          </p:cNvPicPr>
          <p:nvPr/>
        </p:nvPicPr>
        <p:blipFill>
          <a:blip r:embed="rId5"/>
          <a:stretch>
            <a:fillRect/>
          </a:stretch>
        </p:blipFill>
        <p:spPr>
          <a:xfrm>
            <a:off x="222885" y="4046855"/>
            <a:ext cx="7371715" cy="559435"/>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460375"/>
          </a:xfrm>
          <a:prstGeom prst="rect">
            <a:avLst/>
          </a:prstGeom>
          <a:noFill/>
        </p:spPr>
        <p:txBody>
          <a:bodyPr wrap="square" rtlCol="0">
            <a:spAutoFit/>
          </a:bodyPr>
          <a:lstStyle/>
          <a:p>
            <a:r>
              <a:rPr lang="en-US" altLang="zh-CN" sz="2400" b="1" dirty="0">
                <a:sym typeface="+mn-ea"/>
              </a:rPr>
              <a:t>EvDistill: Experiment and Evaluation </a:t>
            </a:r>
            <a:endParaRPr lang="en-US" altLang="zh-CN" sz="2400" b="1" dirty="0"/>
          </a:p>
        </p:txBody>
      </p:sp>
      <p:sp>
        <p:nvSpPr>
          <p:cNvPr id="3" name="文本框 2"/>
          <p:cNvSpPr txBox="1"/>
          <p:nvPr/>
        </p:nvSpPr>
        <p:spPr>
          <a:xfrm>
            <a:off x="184785" y="831850"/>
            <a:ext cx="6415405" cy="368300"/>
          </a:xfrm>
          <a:prstGeom prst="rect">
            <a:avLst/>
          </a:prstGeom>
          <a:noFill/>
        </p:spPr>
        <p:txBody>
          <a:bodyPr wrap="square" rtlCol="0">
            <a:spAutoFit/>
          </a:bodyPr>
          <a:p>
            <a:pPr algn="l"/>
            <a:r>
              <a:rPr lang="en-US" altLang="zh-CN"/>
              <a:t>Dataset:the publicly available driving scene dataset DDD17</a:t>
            </a:r>
            <a:endParaRPr lang="en-US" altLang="zh-CN"/>
          </a:p>
        </p:txBody>
      </p:sp>
      <p:pic>
        <p:nvPicPr>
          <p:cNvPr id="5" name="图片 4"/>
          <p:cNvPicPr>
            <a:picLocks noChangeAspect="1"/>
          </p:cNvPicPr>
          <p:nvPr/>
        </p:nvPicPr>
        <p:blipFill>
          <a:blip r:embed="rId2"/>
          <a:stretch>
            <a:fillRect/>
          </a:stretch>
        </p:blipFill>
        <p:spPr>
          <a:xfrm>
            <a:off x="313690" y="2486660"/>
            <a:ext cx="8016875" cy="1464945"/>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460375"/>
          </a:xfrm>
          <a:prstGeom prst="rect">
            <a:avLst/>
          </a:prstGeom>
          <a:noFill/>
        </p:spPr>
        <p:txBody>
          <a:bodyPr wrap="square" rtlCol="0">
            <a:spAutoFit/>
          </a:bodyPr>
          <a:lstStyle/>
          <a:p>
            <a:r>
              <a:rPr lang="en-US" altLang="zh-CN" sz="2400" b="1" dirty="0">
                <a:sym typeface="+mn-ea"/>
              </a:rPr>
              <a:t>EvDistill: </a:t>
            </a:r>
            <a:r>
              <a:rPr lang="en-US" altLang="zh-CN" sz="2400" b="1" dirty="0">
                <a:sym typeface="+mn-ea"/>
              </a:rPr>
              <a:t>Experiment and Evaluation</a:t>
            </a:r>
            <a:endParaRPr lang="en-US" altLang="zh-CN" sz="2400" b="1" dirty="0"/>
          </a:p>
        </p:txBody>
      </p:sp>
      <p:pic>
        <p:nvPicPr>
          <p:cNvPr id="2" name="图片 1"/>
          <p:cNvPicPr>
            <a:picLocks noChangeAspect="1"/>
          </p:cNvPicPr>
          <p:nvPr/>
        </p:nvPicPr>
        <p:blipFill>
          <a:blip r:embed="rId2"/>
          <a:stretch>
            <a:fillRect/>
          </a:stretch>
        </p:blipFill>
        <p:spPr>
          <a:xfrm>
            <a:off x="489585" y="901065"/>
            <a:ext cx="3905250" cy="2108200"/>
          </a:xfrm>
          <a:prstGeom prst="rect">
            <a:avLst/>
          </a:prstGeom>
        </p:spPr>
      </p:pic>
      <p:pic>
        <p:nvPicPr>
          <p:cNvPr id="3" name="图片 2"/>
          <p:cNvPicPr>
            <a:picLocks noChangeAspect="1"/>
          </p:cNvPicPr>
          <p:nvPr/>
        </p:nvPicPr>
        <p:blipFill>
          <a:blip r:embed="rId3"/>
          <a:stretch>
            <a:fillRect/>
          </a:stretch>
        </p:blipFill>
        <p:spPr>
          <a:xfrm>
            <a:off x="4718050" y="1079500"/>
            <a:ext cx="3797300" cy="1339850"/>
          </a:xfrm>
          <a:prstGeom prst="rect">
            <a:avLst/>
          </a:prstGeom>
        </p:spPr>
      </p:pic>
      <p:pic>
        <p:nvPicPr>
          <p:cNvPr id="5" name="图片 4"/>
          <p:cNvPicPr>
            <a:picLocks noChangeAspect="1"/>
          </p:cNvPicPr>
          <p:nvPr/>
        </p:nvPicPr>
        <p:blipFill>
          <a:blip r:embed="rId4"/>
          <a:stretch>
            <a:fillRect/>
          </a:stretch>
        </p:blipFill>
        <p:spPr>
          <a:xfrm>
            <a:off x="2492375" y="3073400"/>
            <a:ext cx="3727450" cy="2070100"/>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460375"/>
          </a:xfrm>
          <a:prstGeom prst="rect">
            <a:avLst/>
          </a:prstGeom>
          <a:noFill/>
        </p:spPr>
        <p:txBody>
          <a:bodyPr wrap="square" rtlCol="0">
            <a:spAutoFit/>
          </a:bodyPr>
          <a:lstStyle/>
          <a:p>
            <a:r>
              <a:rPr lang="en-US" altLang="zh-CN" sz="2400" b="1" dirty="0">
                <a:sym typeface="+mn-ea"/>
              </a:rPr>
              <a:t>EvDistill: Ablation Study and Analysis</a:t>
            </a:r>
            <a:endParaRPr lang="en-US" altLang="zh-CN" sz="2400" b="1" dirty="0">
              <a:sym typeface="+mn-ea"/>
            </a:endParaRPr>
          </a:p>
        </p:txBody>
      </p:sp>
      <p:pic>
        <p:nvPicPr>
          <p:cNvPr id="2" name="图片 1"/>
          <p:cNvPicPr>
            <a:picLocks noChangeAspect="1"/>
          </p:cNvPicPr>
          <p:nvPr/>
        </p:nvPicPr>
        <p:blipFill>
          <a:blip r:embed="rId2"/>
          <a:stretch>
            <a:fillRect/>
          </a:stretch>
        </p:blipFill>
        <p:spPr>
          <a:xfrm>
            <a:off x="323850" y="848360"/>
            <a:ext cx="4460875" cy="1195070"/>
          </a:xfrm>
          <a:prstGeom prst="rect">
            <a:avLst/>
          </a:prstGeom>
        </p:spPr>
      </p:pic>
      <p:pic>
        <p:nvPicPr>
          <p:cNvPr id="3" name="图片 2"/>
          <p:cNvPicPr>
            <a:picLocks noChangeAspect="1"/>
          </p:cNvPicPr>
          <p:nvPr/>
        </p:nvPicPr>
        <p:blipFill>
          <a:blip r:embed="rId3"/>
          <a:stretch>
            <a:fillRect/>
          </a:stretch>
        </p:blipFill>
        <p:spPr>
          <a:xfrm>
            <a:off x="434975" y="2359025"/>
            <a:ext cx="4144645" cy="1859280"/>
          </a:xfrm>
          <a:prstGeom prst="rect">
            <a:avLst/>
          </a:prstGeom>
        </p:spPr>
      </p:pic>
      <p:pic>
        <p:nvPicPr>
          <p:cNvPr id="5" name="图片 4"/>
          <p:cNvPicPr>
            <a:picLocks noChangeAspect="1"/>
          </p:cNvPicPr>
          <p:nvPr/>
        </p:nvPicPr>
        <p:blipFill>
          <a:blip r:embed="rId4"/>
          <a:stretch>
            <a:fillRect/>
          </a:stretch>
        </p:blipFill>
        <p:spPr>
          <a:xfrm>
            <a:off x="4827270" y="1151255"/>
            <a:ext cx="3790950" cy="742950"/>
          </a:xfrm>
          <a:prstGeom prst="rect">
            <a:avLst/>
          </a:prstGeom>
        </p:spPr>
      </p:pic>
      <p:pic>
        <p:nvPicPr>
          <p:cNvPr id="6" name="图片 5"/>
          <p:cNvPicPr>
            <a:picLocks noChangeAspect="1"/>
          </p:cNvPicPr>
          <p:nvPr/>
        </p:nvPicPr>
        <p:blipFill>
          <a:blip r:embed="rId5"/>
          <a:stretch>
            <a:fillRect/>
          </a:stretch>
        </p:blipFill>
        <p:spPr>
          <a:xfrm>
            <a:off x="4827270" y="2459355"/>
            <a:ext cx="3702050" cy="1758950"/>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460375"/>
          </a:xfrm>
          <a:prstGeom prst="rect">
            <a:avLst/>
          </a:prstGeom>
          <a:noFill/>
        </p:spPr>
        <p:txBody>
          <a:bodyPr wrap="square" rtlCol="0">
            <a:spAutoFit/>
          </a:bodyPr>
          <a:lstStyle/>
          <a:p>
            <a:r>
              <a:rPr lang="en-US" altLang="zh-CN" sz="2400" b="1" dirty="0">
                <a:sym typeface="+mn-ea"/>
              </a:rPr>
              <a:t>EvDistill: Model summary &amp; Evaluation</a:t>
            </a:r>
            <a:endParaRPr lang="en-US" altLang="zh-CN" sz="2400" b="1" dirty="0">
              <a:sym typeface="+mn-ea"/>
            </a:endParaRPr>
          </a:p>
        </p:txBody>
      </p:sp>
      <p:sp>
        <p:nvSpPr>
          <p:cNvPr id="2" name="文本框 1"/>
          <p:cNvSpPr txBox="1"/>
          <p:nvPr/>
        </p:nvSpPr>
        <p:spPr>
          <a:xfrm>
            <a:off x="172720" y="988060"/>
            <a:ext cx="8642985" cy="2861310"/>
          </a:xfrm>
          <a:prstGeom prst="rect">
            <a:avLst/>
          </a:prstGeom>
          <a:noFill/>
        </p:spPr>
        <p:txBody>
          <a:bodyPr wrap="square" rtlCol="0" anchor="t">
            <a:spAutoFit/>
          </a:bodyPr>
          <a:p>
            <a:r>
              <a:rPr lang="en-US" altLang="zh-CN"/>
              <a:t>Advantsges:</a:t>
            </a:r>
            <a:endParaRPr lang="en-US" altLang="zh-CN"/>
          </a:p>
          <a:p>
            <a:endParaRPr lang="zh-CN" altLang="en-US"/>
          </a:p>
          <a:p>
            <a:r>
              <a:rPr lang="en-US" altLang="zh-CN"/>
              <a:t>1. use a </a:t>
            </a:r>
            <a:r>
              <a:rPr lang="zh-CN" altLang="en-US"/>
              <a:t>BMR module to bridge both modalities</a:t>
            </a:r>
            <a:r>
              <a:rPr lang="en-US" altLang="zh-CN"/>
              <a:t>,which contains excellent feature extraction effect </a:t>
            </a:r>
            <a:endParaRPr lang="zh-CN" altLang="en-US"/>
          </a:p>
          <a:p>
            <a:r>
              <a:rPr lang="en-US" altLang="zh-CN"/>
              <a:t>2. </a:t>
            </a:r>
            <a:r>
              <a:rPr lang="zh-CN" altLang="en-US"/>
              <a:t>Besides, a novel graph affinity KDto enhance the KD performance. </a:t>
            </a:r>
            <a:endParaRPr lang="zh-CN" altLang="en-US"/>
          </a:p>
          <a:p>
            <a:r>
              <a:rPr lang="en-US" altLang="zh-CN"/>
              <a:t>3. </a:t>
            </a:r>
            <a:r>
              <a:rPr lang="zh-CN" altLang="en-US"/>
              <a:t>The experiments on</a:t>
            </a:r>
            <a:r>
              <a:rPr lang="en-US" altLang="zh-CN"/>
              <a:t> </a:t>
            </a:r>
            <a:r>
              <a:rPr lang="zh-CN" altLang="en-US"/>
              <a:t>two end-tasks demonstrate the effectiveness of </a:t>
            </a:r>
            <a:r>
              <a:rPr lang="en-US" altLang="zh-CN"/>
              <a:t>this</a:t>
            </a:r>
            <a:r>
              <a:rPr lang="zh-CN" altLang="en-US"/>
              <a:t> method.</a:t>
            </a:r>
            <a:endParaRPr lang="zh-CN" altLang="en-US"/>
          </a:p>
          <a:p>
            <a:endParaRPr lang="zh-CN" altLang="en-US"/>
          </a:p>
          <a:p>
            <a:r>
              <a:rPr lang="en-US" altLang="zh-CN"/>
              <a:t>Disadvantages:</a:t>
            </a:r>
            <a:endParaRPr lang="en-US" altLang="zh-CN"/>
          </a:p>
          <a:p>
            <a:r>
              <a:rPr lang="en-US" altLang="zh-CN"/>
              <a:t>1. Could only used in corresponding cities which matches the datasets</a:t>
            </a:r>
            <a:endParaRPr lang="en-US" altLang="zh-CN"/>
          </a:p>
          <a:p>
            <a:r>
              <a:rPr lang="en-US" altLang="zh-CN"/>
              <a:t>2. Inference latency is inevitable</a:t>
            </a:r>
            <a:endParaRPr lang="en-US" altLang="zh-CN"/>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829945"/>
          </a:xfrm>
          <a:prstGeom prst="rect">
            <a:avLst/>
          </a:prstGeom>
          <a:noFill/>
        </p:spPr>
        <p:txBody>
          <a:bodyPr wrap="square" rtlCol="0">
            <a:spAutoFit/>
          </a:bodyPr>
          <a:lstStyle/>
          <a:p>
            <a:r>
              <a:rPr lang="en-US" altLang="zh-CN" sz="2400" b="1" dirty="0">
                <a:sym typeface="+mn-ea"/>
              </a:rPr>
              <a:t>EvDistill: A Reconstruction-guided Cross-modal Knowledge Distillation </a:t>
            </a:r>
            <a:endParaRPr lang="en-US" altLang="zh-CN" sz="2400" b="1" dirty="0"/>
          </a:p>
        </p:txBody>
      </p:sp>
      <p:sp>
        <p:nvSpPr>
          <p:cNvPr id="2" name="文本框 1"/>
          <p:cNvSpPr txBox="1"/>
          <p:nvPr/>
        </p:nvSpPr>
        <p:spPr>
          <a:xfrm>
            <a:off x="179070" y="1099185"/>
            <a:ext cx="6971665" cy="922020"/>
          </a:xfrm>
          <a:prstGeom prst="rect">
            <a:avLst/>
          </a:prstGeom>
          <a:noFill/>
        </p:spPr>
        <p:txBody>
          <a:bodyPr wrap="square" rtlCol="0">
            <a:spAutoFit/>
          </a:bodyPr>
          <a:p>
            <a:r>
              <a:rPr lang="en-US" altLang="zh-CN"/>
              <a:t>Some preconceived mathematical notation:</a:t>
            </a:r>
            <a:endParaRPr lang="en-US" altLang="zh-CN"/>
          </a:p>
          <a:p>
            <a:endParaRPr lang="en-US" altLang="zh-CN"/>
          </a:p>
          <a:p>
            <a:r>
              <a:rPr lang="en-US" altLang="zh-CN"/>
              <a:t>(u,t,p) : The events stream which is recorded by the event camera</a:t>
            </a:r>
            <a:endParaRPr lang="en-US" altLang="zh-CN"/>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829945"/>
          </a:xfrm>
          <a:prstGeom prst="rect">
            <a:avLst/>
          </a:prstGeom>
          <a:noFill/>
        </p:spPr>
        <p:txBody>
          <a:bodyPr wrap="square" rtlCol="0">
            <a:spAutoFit/>
          </a:bodyPr>
          <a:lstStyle/>
          <a:p>
            <a:r>
              <a:rPr lang="en-US" altLang="zh-CN" sz="2400" b="1" dirty="0">
                <a:sym typeface="+mn-ea"/>
              </a:rPr>
              <a:t>What’s the Event-based camera</a:t>
            </a:r>
            <a:r>
              <a:rPr lang="en-US" altLang="zh-CN" sz="2400" b="1" dirty="0">
                <a:sym typeface="+mn-ea"/>
              </a:rPr>
              <a:t>(EB)</a:t>
            </a:r>
            <a:r>
              <a:rPr lang="en-US" altLang="zh-CN" sz="2400" b="1" dirty="0">
                <a:sym typeface="+mn-ea"/>
              </a:rPr>
              <a:t>/Dynamic Vision Sensor(DVB) ? </a:t>
            </a:r>
            <a:endParaRPr lang="en-US" altLang="zh-CN" sz="2400" b="1" dirty="0"/>
          </a:p>
        </p:txBody>
      </p:sp>
      <p:sp>
        <p:nvSpPr>
          <p:cNvPr id="2" name="文本框 1"/>
          <p:cNvSpPr txBox="1"/>
          <p:nvPr/>
        </p:nvSpPr>
        <p:spPr>
          <a:xfrm>
            <a:off x="283845" y="1204595"/>
            <a:ext cx="3342005" cy="368300"/>
          </a:xfrm>
          <a:prstGeom prst="rect">
            <a:avLst/>
          </a:prstGeom>
          <a:noFill/>
        </p:spPr>
        <p:txBody>
          <a:bodyPr wrap="square" rtlCol="0">
            <a:spAutoFit/>
          </a:bodyPr>
          <a:p>
            <a:r>
              <a:rPr lang="en-US" altLang="zh-CN"/>
              <a:t>traditional camera’s shortage</a:t>
            </a:r>
            <a:r>
              <a:rPr lang="en-US" altLang="zh-CN"/>
              <a:t>: </a:t>
            </a:r>
            <a:endParaRPr lang="en-US" altLang="zh-CN"/>
          </a:p>
        </p:txBody>
      </p:sp>
      <p:sp>
        <p:nvSpPr>
          <p:cNvPr id="9" name="文本框 8"/>
          <p:cNvSpPr txBox="1"/>
          <p:nvPr/>
        </p:nvSpPr>
        <p:spPr>
          <a:xfrm>
            <a:off x="3545840" y="1204595"/>
            <a:ext cx="1438275" cy="368300"/>
          </a:xfrm>
          <a:prstGeom prst="rect">
            <a:avLst/>
          </a:prstGeom>
          <a:noFill/>
        </p:spPr>
        <p:txBody>
          <a:bodyPr wrap="square" rtlCol="0">
            <a:spAutoFit/>
          </a:bodyPr>
          <a:p>
            <a:r>
              <a:rPr lang="en-US" altLang="zh-CN"/>
              <a:t>frame </a:t>
            </a:r>
            <a:r>
              <a:rPr lang="en-US" altLang="zh-CN"/>
              <a:t>rate</a:t>
            </a:r>
            <a:endParaRPr lang="en-US" altLang="zh-CN"/>
          </a:p>
        </p:txBody>
      </p:sp>
      <p:sp>
        <p:nvSpPr>
          <p:cNvPr id="10" name="文本框 9"/>
          <p:cNvSpPr txBox="1"/>
          <p:nvPr/>
        </p:nvSpPr>
        <p:spPr>
          <a:xfrm>
            <a:off x="233045" y="1784350"/>
            <a:ext cx="7796530" cy="645160"/>
          </a:xfrm>
          <a:prstGeom prst="rect">
            <a:avLst/>
          </a:prstGeom>
          <a:noFill/>
        </p:spPr>
        <p:txBody>
          <a:bodyPr wrap="square" rtlCol="0" anchor="t">
            <a:spAutoFit/>
          </a:bodyPr>
          <a:p>
            <a:r>
              <a:rPr lang="en-US" altLang="zh-CN"/>
              <a:t>      </a:t>
            </a:r>
            <a:r>
              <a:rPr lang="zh-CN" altLang="en-US"/>
              <a:t>Conventional cameras achieve the "exposure" effect by accumulating a certain number of photo</a:t>
            </a:r>
            <a:r>
              <a:rPr lang="en-US" altLang="zh-CN"/>
              <a:t>n</a:t>
            </a:r>
            <a:r>
              <a:rPr lang="zh-CN" altLang="en-US"/>
              <a:t>s on the sensor, but this takes some time</a:t>
            </a:r>
            <a:endParaRPr lang="zh-CN" altLang="en-US"/>
          </a:p>
        </p:txBody>
      </p:sp>
      <p:sp>
        <p:nvSpPr>
          <p:cNvPr id="11" name="文本框 10"/>
          <p:cNvSpPr txBox="1"/>
          <p:nvPr/>
        </p:nvSpPr>
        <p:spPr>
          <a:xfrm>
            <a:off x="6885940" y="4577080"/>
            <a:ext cx="967740" cy="2306955"/>
          </a:xfrm>
          <a:prstGeom prst="rect">
            <a:avLst/>
          </a:prstGeom>
          <a:noFill/>
        </p:spPr>
        <p:txBody>
          <a:bodyPr wrap="square" rtlCol="0">
            <a:spAutoFit/>
          </a:bodyPr>
          <a:p>
            <a:r>
              <a:rPr lang="en-US" altLang="zh-CN"/>
              <a:t>Blurry</a:t>
            </a:r>
            <a:endParaRPr lang="en-US" altLang="zh-CN"/>
          </a:p>
          <a:p>
            <a:endParaRPr lang="en-US" altLang="zh-CN"/>
          </a:p>
          <a:p>
            <a:r>
              <a:rPr lang="en-US" altLang="zh-CN"/>
              <a:t> high speed sports cue shot not clear</a:t>
            </a:r>
            <a:endParaRPr lang="en-US" altLang="zh-CN"/>
          </a:p>
        </p:txBody>
      </p:sp>
      <p:sp>
        <p:nvSpPr>
          <p:cNvPr id="12" name="文本框 11"/>
          <p:cNvSpPr txBox="1"/>
          <p:nvPr/>
        </p:nvSpPr>
        <p:spPr>
          <a:xfrm>
            <a:off x="3228340" y="4577080"/>
            <a:ext cx="2809875" cy="1476375"/>
          </a:xfrm>
          <a:prstGeom prst="rect">
            <a:avLst/>
          </a:prstGeom>
          <a:noFill/>
        </p:spPr>
        <p:txBody>
          <a:bodyPr wrap="square" rtlCol="0">
            <a:spAutoFit/>
          </a:bodyPr>
          <a:p>
            <a:r>
              <a:rPr lang="en-US" altLang="zh-CN"/>
              <a:t>Poor dynamic response</a:t>
            </a:r>
            <a:endParaRPr lang="en-US" altLang="zh-CN"/>
          </a:p>
          <a:p>
            <a:endParaRPr lang="en-US" altLang="zh-CN"/>
          </a:p>
          <a:p>
            <a:endParaRPr lang="en-US" altLang="zh-CN"/>
          </a:p>
          <a:p>
            <a:r>
              <a:rPr lang="en-US" altLang="zh-CN"/>
              <a:t>loss of information when the brightness is very high</a:t>
            </a:r>
            <a:endParaRPr lang="en-US" altLang="zh-CN"/>
          </a:p>
        </p:txBody>
      </p:sp>
      <p:sp>
        <p:nvSpPr>
          <p:cNvPr id="13" name="文本框 12"/>
          <p:cNvSpPr txBox="1"/>
          <p:nvPr/>
        </p:nvSpPr>
        <p:spPr>
          <a:xfrm>
            <a:off x="746760" y="4577080"/>
            <a:ext cx="1269365" cy="2030095"/>
          </a:xfrm>
          <a:prstGeom prst="rect">
            <a:avLst/>
          </a:prstGeom>
          <a:noFill/>
        </p:spPr>
        <p:txBody>
          <a:bodyPr wrap="square" rtlCol="0">
            <a:spAutoFit/>
          </a:bodyPr>
          <a:p>
            <a:r>
              <a:rPr lang="en-US" altLang="zh-CN"/>
              <a:t>Delay</a:t>
            </a:r>
            <a:endParaRPr lang="zh-CN" altLang="en-US"/>
          </a:p>
          <a:p>
            <a:endParaRPr lang="zh-CN" altLang="en-US"/>
          </a:p>
          <a:p>
            <a:r>
              <a:rPr lang="en-US" altLang="zh-CN"/>
              <a:t>causing the detection box to lag behind the pedestrian</a:t>
            </a:r>
            <a:endParaRPr lang="en-US" altLang="zh-CN"/>
          </a:p>
        </p:txBody>
      </p:sp>
      <p:pic>
        <p:nvPicPr>
          <p:cNvPr id="14" name="图片 13"/>
          <p:cNvPicPr>
            <a:picLocks noChangeAspect="1"/>
          </p:cNvPicPr>
          <p:nvPr/>
        </p:nvPicPr>
        <p:blipFill>
          <a:blip r:embed="rId2"/>
          <a:stretch>
            <a:fillRect/>
          </a:stretch>
        </p:blipFill>
        <p:spPr>
          <a:xfrm>
            <a:off x="643890" y="2548255"/>
            <a:ext cx="1474470" cy="1818640"/>
          </a:xfrm>
          <a:prstGeom prst="rect">
            <a:avLst/>
          </a:prstGeom>
        </p:spPr>
      </p:pic>
      <p:pic>
        <p:nvPicPr>
          <p:cNvPr id="15" name="图片 14"/>
          <p:cNvPicPr>
            <a:picLocks noChangeAspect="1"/>
          </p:cNvPicPr>
          <p:nvPr/>
        </p:nvPicPr>
        <p:blipFill>
          <a:blip r:embed="rId3"/>
          <a:stretch>
            <a:fillRect/>
          </a:stretch>
        </p:blipFill>
        <p:spPr>
          <a:xfrm>
            <a:off x="6631305" y="2541905"/>
            <a:ext cx="1476375" cy="1824990"/>
          </a:xfrm>
          <a:prstGeom prst="rect">
            <a:avLst/>
          </a:prstGeom>
        </p:spPr>
      </p:pic>
      <p:pic>
        <p:nvPicPr>
          <p:cNvPr id="16" name="图片 15"/>
          <p:cNvPicPr>
            <a:picLocks noChangeAspect="1"/>
          </p:cNvPicPr>
          <p:nvPr/>
        </p:nvPicPr>
        <p:blipFill>
          <a:blip r:embed="rId4"/>
          <a:stretch>
            <a:fillRect/>
          </a:stretch>
        </p:blipFill>
        <p:spPr>
          <a:xfrm>
            <a:off x="3625850" y="2548890"/>
            <a:ext cx="1497965" cy="182499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p:tgtEl>
                                          <p:spTgt spid="10"/>
                                        </p:tgtEl>
                                        <p:attrNameLst>
                                          <p:attrName>ppt_y</p:attrName>
                                        </p:attrNameLst>
                                      </p:cBhvr>
                                      <p:tavLst>
                                        <p:tav tm="0">
                                          <p:val>
                                            <p:strVal val="#ppt_y+#ppt_h*1.125000"/>
                                          </p:val>
                                        </p:tav>
                                        <p:tav tm="100000">
                                          <p:val>
                                            <p:strVal val="#ppt_y"/>
                                          </p:val>
                                        </p:tav>
                                      </p:tavLst>
                                    </p:anim>
                                    <p:animEffect transition="in" filter="wipe(up)">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ox(in)">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checkerboard(across)">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ox(in)">
                                      <p:cBhvr>
                                        <p:cTn id="28" dur="20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checkerboard(across)">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checkerboard(across)">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checkerboard(across)">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3" grpId="0"/>
      <p:bldP spid="13" grpId="1"/>
      <p:bldP spid="12" grpId="0"/>
      <p:bldP spid="12" grpId="1"/>
      <p:bldP spid="11" grpId="0"/>
      <p:bldP spid="1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sym typeface="+mn-ea"/>
              </a:rPr>
              <a:t>Improve the traditional camera —— EB! </a:t>
            </a:r>
            <a:endParaRPr lang="en-US" altLang="zh-CN" sz="2400" b="1" dirty="0"/>
          </a:p>
        </p:txBody>
      </p:sp>
      <p:pic>
        <p:nvPicPr>
          <p:cNvPr id="3" name="587b9282-23a2-11eb-b29e-d6cb963a79da">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413385" y="1005205"/>
            <a:ext cx="4064000" cy="1917700"/>
          </a:xfrm>
          <a:prstGeom prst="rect">
            <a:avLst/>
          </a:prstGeom>
        </p:spPr>
      </p:pic>
      <p:sp>
        <p:nvSpPr>
          <p:cNvPr id="5" name="文本框 4"/>
          <p:cNvSpPr txBox="1"/>
          <p:nvPr/>
        </p:nvSpPr>
        <p:spPr>
          <a:xfrm>
            <a:off x="4951730" y="1257935"/>
            <a:ext cx="3666490" cy="1198880"/>
          </a:xfrm>
          <a:prstGeom prst="rect">
            <a:avLst/>
          </a:prstGeom>
          <a:noFill/>
        </p:spPr>
        <p:txBody>
          <a:bodyPr wrap="square" rtlCol="0" anchor="t">
            <a:spAutoFit/>
          </a:bodyPr>
          <a:p>
            <a:r>
              <a:rPr lang="en-US" altLang="zh-CN"/>
              <a:t>Three factors of a event</a:t>
            </a:r>
            <a:r>
              <a:rPr lang="zh-CN" altLang="en-US"/>
              <a:t>：</a:t>
            </a:r>
            <a:endParaRPr lang="zh-CN" altLang="en-US"/>
          </a:p>
          <a:p>
            <a:r>
              <a:rPr lang="zh-CN" altLang="en-US"/>
              <a:t>Timestamp,</a:t>
            </a:r>
            <a:endParaRPr lang="zh-CN" altLang="en-US"/>
          </a:p>
          <a:p>
            <a:r>
              <a:rPr lang="zh-CN" altLang="en-US"/>
              <a:t>pixel coordinates,</a:t>
            </a:r>
            <a:endParaRPr lang="zh-CN" altLang="en-US"/>
          </a:p>
          <a:p>
            <a:r>
              <a:rPr lang="zh-CN" altLang="en-US"/>
              <a:t>polarity</a:t>
            </a:r>
            <a:endParaRPr lang="zh-CN" altLang="en-US"/>
          </a:p>
        </p:txBody>
      </p:sp>
      <p:sp>
        <p:nvSpPr>
          <p:cNvPr id="6" name="文本框 5"/>
          <p:cNvSpPr txBox="1"/>
          <p:nvPr/>
        </p:nvSpPr>
        <p:spPr>
          <a:xfrm>
            <a:off x="413385" y="3084830"/>
            <a:ext cx="4311650" cy="368300"/>
          </a:xfrm>
          <a:prstGeom prst="rect">
            <a:avLst/>
          </a:prstGeom>
          <a:noFill/>
        </p:spPr>
        <p:txBody>
          <a:bodyPr wrap="square" rtlCol="0">
            <a:spAutoFit/>
          </a:bodyPr>
          <a:p>
            <a:r>
              <a:rPr lang="en-US" altLang="zh-CN"/>
              <a:t>take photos when intensity changes</a:t>
            </a:r>
            <a:endParaRPr lang="en-US" altLang="zh-CN"/>
          </a:p>
        </p:txBody>
      </p:sp>
      <p:pic>
        <p:nvPicPr>
          <p:cNvPr id="100" name="图片 99"/>
          <p:cNvPicPr/>
          <p:nvPr/>
        </p:nvPicPr>
        <p:blipFill>
          <a:blip r:embed="rId6"/>
          <a:stretch>
            <a:fillRect/>
          </a:stretch>
        </p:blipFill>
        <p:spPr>
          <a:xfrm>
            <a:off x="5007293" y="2456815"/>
            <a:ext cx="2009774" cy="514350"/>
          </a:xfrm>
          <a:prstGeom prst="rect">
            <a:avLst/>
          </a:prstGeom>
          <a:noFill/>
          <a:ln w="9525">
            <a:noFill/>
          </a:ln>
        </p:spPr>
      </p:pic>
      <p:pic>
        <p:nvPicPr>
          <p:cNvPr id="8" name="图片 7"/>
          <p:cNvPicPr>
            <a:picLocks noChangeAspect="1"/>
          </p:cNvPicPr>
          <p:nvPr/>
        </p:nvPicPr>
        <p:blipFill>
          <a:blip r:embed="rId7"/>
          <a:stretch>
            <a:fillRect/>
          </a:stretch>
        </p:blipFill>
        <p:spPr>
          <a:xfrm>
            <a:off x="582930" y="3526155"/>
            <a:ext cx="6557010" cy="1528445"/>
          </a:xfrm>
          <a:prstGeom prst="rect">
            <a:avLst/>
          </a:prstGeom>
        </p:spPr>
      </p:pic>
    </p:spTree>
  </p:cSld>
  <p:clrMapOvr>
    <a:masterClrMapping/>
  </p:clrMapOvr>
  <p:transition/>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sym typeface="+mn-ea"/>
              </a:rPr>
              <a:t>Application of event-based camera </a:t>
            </a:r>
            <a:endParaRPr lang="en-US" altLang="zh-CN" sz="2400" b="1" dirty="0"/>
          </a:p>
        </p:txBody>
      </p:sp>
      <p:sp>
        <p:nvSpPr>
          <p:cNvPr id="2" name="文本框 1"/>
          <p:cNvSpPr txBox="1"/>
          <p:nvPr/>
        </p:nvSpPr>
        <p:spPr>
          <a:xfrm>
            <a:off x="193040" y="1033145"/>
            <a:ext cx="8438515" cy="3692525"/>
          </a:xfrm>
          <a:prstGeom prst="rect">
            <a:avLst/>
          </a:prstGeom>
          <a:noFill/>
        </p:spPr>
        <p:txBody>
          <a:bodyPr wrap="square" rtlCol="0" anchor="t">
            <a:spAutoFit/>
          </a:bodyPr>
          <a:p>
            <a:r>
              <a:rPr lang="en-US" altLang="zh-CN" b="1"/>
              <a:t>Advantages:</a:t>
            </a:r>
            <a:endParaRPr lang="en-US" altLang="zh-CN" b="1"/>
          </a:p>
          <a:p>
            <a:r>
              <a:rPr lang="en-US" altLang="zh-CN"/>
              <a:t>1.low time latency and high dynamic range</a:t>
            </a:r>
            <a:endParaRPr lang="en-US" altLang="zh-CN"/>
          </a:p>
          <a:p>
            <a:endParaRPr lang="en-US" altLang="zh-CN"/>
          </a:p>
          <a:p>
            <a:r>
              <a:rPr lang="en-US" altLang="zh-CN"/>
              <a:t>2. The need for data storage and computing resources is relatively small</a:t>
            </a:r>
            <a:endParaRPr lang="en-US" altLang="zh-CN"/>
          </a:p>
          <a:p>
            <a:endParaRPr lang="en-US" altLang="zh-CN"/>
          </a:p>
          <a:p>
            <a:r>
              <a:rPr lang="en-US" altLang="zh-CN"/>
              <a:t>3. Record clearly at night and in bright light</a:t>
            </a:r>
            <a:endParaRPr lang="en-US" altLang="zh-CN"/>
          </a:p>
          <a:p>
            <a:endParaRPr lang="en-US" altLang="zh-CN"/>
          </a:p>
          <a:p>
            <a:endParaRPr lang="en-US" altLang="zh-CN"/>
          </a:p>
          <a:p>
            <a:r>
              <a:rPr lang="en-US" altLang="zh-CN" b="1"/>
              <a:t>Disadvantages:</a:t>
            </a:r>
            <a:endParaRPr lang="en-US" altLang="zh-CN" b="1"/>
          </a:p>
          <a:p>
            <a:r>
              <a:rPr lang="en-US" altLang="zh-CN"/>
              <a:t>1. Not valid at absolute rest</a:t>
            </a:r>
            <a:endParaRPr lang="en-US" altLang="zh-CN"/>
          </a:p>
          <a:p>
            <a:endParaRPr lang="en-US" altLang="zh-CN"/>
          </a:p>
          <a:p>
            <a:r>
              <a:rPr lang="en-US" altLang="zh-CN"/>
              <a:t>2. Too fast will cause noise and even errors</a:t>
            </a:r>
            <a:endParaRPr lang="en-US" altLang="zh-CN"/>
          </a:p>
          <a:p>
            <a:endParaRPr lang="en-US" altLang="zh-CN"/>
          </a:p>
        </p:txBody>
      </p:sp>
      <p:sp>
        <p:nvSpPr>
          <p:cNvPr id="3" name="文本框 2"/>
          <p:cNvSpPr txBox="1"/>
          <p:nvPr/>
        </p:nvSpPr>
        <p:spPr>
          <a:xfrm>
            <a:off x="56515" y="5211445"/>
            <a:ext cx="5528945" cy="2306955"/>
          </a:xfrm>
          <a:prstGeom prst="rect">
            <a:avLst/>
          </a:prstGeom>
          <a:noFill/>
        </p:spPr>
        <p:txBody>
          <a:bodyPr wrap="square" rtlCol="0">
            <a:spAutoFit/>
          </a:bodyPr>
          <a:p>
            <a:r>
              <a:rPr lang="en-US" altLang="zh-CN"/>
              <a:t>1. </a:t>
            </a:r>
            <a:r>
              <a:rPr lang="zh-CN" altLang="en-US">
                <a:sym typeface="+mn-ea"/>
              </a:rPr>
              <a:t>Advanced or current sensing algorithms have matured but are not robust enough.</a:t>
            </a:r>
            <a:endParaRPr lang="zh-CN" altLang="en-US"/>
          </a:p>
          <a:p>
            <a:r>
              <a:rPr lang="en-US" altLang="zh-CN">
                <a:sym typeface="+mn-ea"/>
              </a:rPr>
              <a:t>—— when dealing with the delayed images taken by traditional camera</a:t>
            </a:r>
            <a:endParaRPr lang="en-US" altLang="zh-CN"/>
          </a:p>
          <a:p>
            <a:endParaRPr lang="en-US" altLang="zh-CN"/>
          </a:p>
          <a:p>
            <a:r>
              <a:rPr lang="en-US" altLang="zh-CN"/>
              <a:t>   </a:t>
            </a:r>
            <a:r>
              <a:rPr lang="zh-CN" altLang="en-US"/>
              <a:t>It has a higher dynamic range, which means that event cameras can be used in intelligent sensing applications such as drones and unmanned vehicles</a:t>
            </a:r>
            <a:endParaRPr lang="zh-CN" altLang="en-US"/>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a:sym typeface="+mn-ea"/>
              </a:rPr>
              <a:t>Knowledge Distillation</a:t>
            </a:r>
            <a:r>
              <a:rPr lang="en-US" altLang="zh-CN" sz="2400" b="1" dirty="0">
                <a:sym typeface="+mn-ea"/>
              </a:rPr>
              <a:t> </a:t>
            </a:r>
            <a:endParaRPr lang="en-US" altLang="zh-CN" sz="2400" b="1" dirty="0"/>
          </a:p>
        </p:txBody>
      </p:sp>
      <p:pic>
        <p:nvPicPr>
          <p:cNvPr id="2" name="图片 1"/>
          <p:cNvPicPr>
            <a:picLocks noChangeAspect="1"/>
          </p:cNvPicPr>
          <p:nvPr/>
        </p:nvPicPr>
        <p:blipFill>
          <a:blip r:embed="rId2"/>
          <a:stretch>
            <a:fillRect/>
          </a:stretch>
        </p:blipFill>
        <p:spPr>
          <a:xfrm>
            <a:off x="160020" y="680085"/>
            <a:ext cx="2625725" cy="1741805"/>
          </a:xfrm>
          <a:prstGeom prst="rect">
            <a:avLst/>
          </a:prstGeom>
        </p:spPr>
      </p:pic>
      <p:pic>
        <p:nvPicPr>
          <p:cNvPr id="3" name="图片 2"/>
          <p:cNvPicPr>
            <a:picLocks noChangeAspect="1"/>
          </p:cNvPicPr>
          <p:nvPr/>
        </p:nvPicPr>
        <p:blipFill>
          <a:blip r:embed="rId3"/>
          <a:stretch>
            <a:fillRect/>
          </a:stretch>
        </p:blipFill>
        <p:spPr>
          <a:xfrm>
            <a:off x="575310" y="2895600"/>
            <a:ext cx="1993900" cy="1856740"/>
          </a:xfrm>
          <a:prstGeom prst="rect">
            <a:avLst/>
          </a:prstGeom>
        </p:spPr>
      </p:pic>
      <p:pic>
        <p:nvPicPr>
          <p:cNvPr id="6" name="图片 5"/>
          <p:cNvPicPr>
            <a:picLocks noChangeAspect="1"/>
          </p:cNvPicPr>
          <p:nvPr/>
        </p:nvPicPr>
        <p:blipFill>
          <a:blip r:embed="rId4"/>
          <a:stretch>
            <a:fillRect/>
          </a:stretch>
        </p:blipFill>
        <p:spPr>
          <a:xfrm>
            <a:off x="5297805" y="1731645"/>
            <a:ext cx="2940685" cy="2133600"/>
          </a:xfrm>
          <a:prstGeom prst="rect">
            <a:avLst/>
          </a:prstGeom>
        </p:spPr>
      </p:pic>
      <p:pic>
        <p:nvPicPr>
          <p:cNvPr id="8" name="图片 7"/>
          <p:cNvPicPr>
            <a:picLocks noChangeAspect="1"/>
          </p:cNvPicPr>
          <p:nvPr/>
        </p:nvPicPr>
        <p:blipFill>
          <a:blip r:embed="rId5"/>
          <a:stretch>
            <a:fillRect/>
          </a:stretch>
        </p:blipFill>
        <p:spPr>
          <a:xfrm>
            <a:off x="2785745" y="3908425"/>
            <a:ext cx="3816350" cy="984250"/>
          </a:xfrm>
          <a:prstGeom prst="rect">
            <a:avLst/>
          </a:prstGeom>
        </p:spPr>
      </p:pic>
      <p:pic>
        <p:nvPicPr>
          <p:cNvPr id="9" name="图片 8"/>
          <p:cNvPicPr>
            <a:picLocks noChangeAspect="1"/>
          </p:cNvPicPr>
          <p:nvPr/>
        </p:nvPicPr>
        <p:blipFill>
          <a:blip r:embed="rId6"/>
          <a:stretch>
            <a:fillRect/>
          </a:stretch>
        </p:blipFill>
        <p:spPr>
          <a:xfrm>
            <a:off x="2785745" y="817245"/>
            <a:ext cx="4711700" cy="1111250"/>
          </a:xfrm>
          <a:prstGeom prst="rect">
            <a:avLst/>
          </a:prstGeom>
        </p:spPr>
      </p:pic>
      <p:sp>
        <p:nvSpPr>
          <p:cNvPr id="10" name="文本框 9"/>
          <p:cNvSpPr txBox="1"/>
          <p:nvPr/>
        </p:nvSpPr>
        <p:spPr>
          <a:xfrm>
            <a:off x="6604000" y="4163695"/>
            <a:ext cx="2434590" cy="645160"/>
          </a:xfrm>
          <a:prstGeom prst="rect">
            <a:avLst/>
          </a:prstGeom>
          <a:noFill/>
        </p:spPr>
        <p:txBody>
          <a:bodyPr wrap="square" rtlCol="0" anchor="t">
            <a:spAutoFit/>
          </a:bodyPr>
          <a:p>
            <a:r>
              <a:rPr lang="zh-CN" altLang="en-US"/>
              <a:t>Image domain transfer training</a:t>
            </a:r>
            <a:endParaRPr lang="zh-CN" altLang="en-US"/>
          </a:p>
        </p:txBody>
      </p:sp>
      <p:pic>
        <p:nvPicPr>
          <p:cNvPr id="11" name="图片 10" descr="v2-ac01adba3905007b78e5861c4b63cd5b_r"/>
          <p:cNvPicPr>
            <a:picLocks noChangeAspect="1"/>
          </p:cNvPicPr>
          <p:nvPr/>
        </p:nvPicPr>
        <p:blipFill>
          <a:blip r:embed="rId7"/>
          <a:stretch>
            <a:fillRect/>
          </a:stretch>
        </p:blipFill>
        <p:spPr>
          <a:xfrm>
            <a:off x="1577975" y="1193165"/>
            <a:ext cx="5322570" cy="333311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a:sym typeface="+mn-ea"/>
              </a:rPr>
              <a:t>Knowledge Distillation</a:t>
            </a:r>
            <a:r>
              <a:rPr lang="en-US" altLang="zh-CN" sz="2400" b="1" dirty="0">
                <a:sym typeface="+mn-ea"/>
              </a:rPr>
              <a:t> </a:t>
            </a:r>
            <a:endParaRPr lang="en-US" altLang="zh-CN" sz="2400" b="1" dirty="0"/>
          </a:p>
        </p:txBody>
      </p:sp>
      <p:pic>
        <p:nvPicPr>
          <p:cNvPr id="101" name="图片 100"/>
          <p:cNvPicPr/>
          <p:nvPr/>
        </p:nvPicPr>
        <p:blipFill>
          <a:blip r:embed="rId2"/>
          <a:stretch>
            <a:fillRect/>
          </a:stretch>
        </p:blipFill>
        <p:spPr>
          <a:xfrm>
            <a:off x="31115" y="1433195"/>
            <a:ext cx="9081135" cy="2277110"/>
          </a:xfrm>
          <a:prstGeom prst="rect">
            <a:avLst/>
          </a:prstGeom>
          <a:noFill/>
          <a:ln w="9525">
            <a:noFill/>
          </a:ln>
        </p:spPr>
      </p:pic>
      <p:sp>
        <p:nvSpPr>
          <p:cNvPr id="2" name="文本框 1"/>
          <p:cNvSpPr txBox="1"/>
          <p:nvPr/>
        </p:nvSpPr>
        <p:spPr>
          <a:xfrm>
            <a:off x="391795" y="4045585"/>
            <a:ext cx="2540000" cy="368300"/>
          </a:xfrm>
          <a:prstGeom prst="rect">
            <a:avLst/>
          </a:prstGeom>
          <a:noFill/>
        </p:spPr>
        <p:txBody>
          <a:bodyPr wrap="square" rtlCol="0" anchor="t">
            <a:spAutoFit/>
          </a:bodyPr>
          <a:p>
            <a:r>
              <a:rPr lang="en-US" altLang="zh-CN"/>
              <a:t>(a)</a:t>
            </a:r>
            <a:r>
              <a:rPr lang="zh-CN" altLang="en-US"/>
              <a:t>Offline distillation</a:t>
            </a:r>
            <a:endParaRPr lang="zh-CN" altLang="en-US"/>
          </a:p>
        </p:txBody>
      </p:sp>
      <p:sp>
        <p:nvSpPr>
          <p:cNvPr id="3" name="文本框 2"/>
          <p:cNvSpPr txBox="1"/>
          <p:nvPr/>
        </p:nvSpPr>
        <p:spPr>
          <a:xfrm>
            <a:off x="2931795" y="4045585"/>
            <a:ext cx="3095625" cy="368300"/>
          </a:xfrm>
          <a:prstGeom prst="rect">
            <a:avLst/>
          </a:prstGeom>
          <a:noFill/>
        </p:spPr>
        <p:txBody>
          <a:bodyPr wrap="square" rtlCol="0" anchor="t">
            <a:spAutoFit/>
          </a:bodyPr>
          <a:p>
            <a:r>
              <a:rPr lang="en-US" altLang="zh-CN"/>
              <a:t>(b)</a:t>
            </a:r>
            <a:r>
              <a:rPr lang="zh-CN" altLang="en-US"/>
              <a:t>Semi</a:t>
            </a:r>
            <a:r>
              <a:rPr lang="en-US" altLang="zh-CN"/>
              <a:t>-</a:t>
            </a:r>
            <a:r>
              <a:rPr lang="zh-CN" altLang="en-US"/>
              <a:t>supervised distillation</a:t>
            </a:r>
            <a:endParaRPr lang="zh-CN" altLang="en-US"/>
          </a:p>
        </p:txBody>
      </p:sp>
      <p:sp>
        <p:nvSpPr>
          <p:cNvPr id="5" name="文本框 4"/>
          <p:cNvSpPr txBox="1"/>
          <p:nvPr/>
        </p:nvSpPr>
        <p:spPr>
          <a:xfrm>
            <a:off x="6184265" y="4045585"/>
            <a:ext cx="2853690" cy="368300"/>
          </a:xfrm>
          <a:prstGeom prst="rect">
            <a:avLst/>
          </a:prstGeom>
          <a:noFill/>
        </p:spPr>
        <p:txBody>
          <a:bodyPr wrap="square" rtlCol="0" anchor="t">
            <a:spAutoFit/>
          </a:bodyPr>
          <a:p>
            <a:r>
              <a:rPr lang="en-US" altLang="zh-CN"/>
              <a:t>(c)</a:t>
            </a:r>
            <a:r>
              <a:rPr lang="zh-CN" altLang="en-US"/>
              <a:t>Self supervised distillation</a:t>
            </a:r>
            <a:endParaRPr lang="zh-CN" altLang="en-US"/>
          </a:p>
        </p:txBody>
      </p:sp>
      <p:sp>
        <p:nvSpPr>
          <p:cNvPr id="6" name="文本框 5"/>
          <p:cNvSpPr txBox="1"/>
          <p:nvPr/>
        </p:nvSpPr>
        <p:spPr>
          <a:xfrm>
            <a:off x="294640" y="763270"/>
            <a:ext cx="2597150" cy="368300"/>
          </a:xfrm>
          <a:prstGeom prst="rect">
            <a:avLst/>
          </a:prstGeom>
          <a:noFill/>
        </p:spPr>
        <p:txBody>
          <a:bodyPr wrap="square" rtlCol="0">
            <a:spAutoFit/>
          </a:bodyPr>
          <a:p>
            <a:r>
              <a:rPr lang="en-US" altLang="zh-CN" b="1"/>
              <a:t>Classification:</a:t>
            </a:r>
            <a:endParaRPr lang="en-US" altLang="zh-CN" b="1"/>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277610" cy="829945"/>
          </a:xfrm>
          <a:prstGeom prst="rect">
            <a:avLst/>
          </a:prstGeom>
          <a:noFill/>
        </p:spPr>
        <p:txBody>
          <a:bodyPr wrap="square" rtlCol="0">
            <a:spAutoFit/>
          </a:bodyPr>
          <a:lstStyle/>
          <a:p>
            <a:r>
              <a:rPr lang="en-US" altLang="zh-CN" sz="2400" b="1">
                <a:sym typeface="+mn-ea"/>
              </a:rPr>
              <a:t>Knowledge Distillation’s Principle - Diffrence between</a:t>
            </a:r>
            <a:r>
              <a:rPr lang="en-US" altLang="zh-CN" sz="2400" b="1" dirty="0">
                <a:sym typeface="+mn-ea"/>
              </a:rPr>
              <a:t> two meanings</a:t>
            </a:r>
            <a:endParaRPr lang="en-US" altLang="zh-CN" sz="2400" b="1" dirty="0"/>
          </a:p>
        </p:txBody>
      </p:sp>
      <p:pic>
        <p:nvPicPr>
          <p:cNvPr id="102" name="图片 101"/>
          <p:cNvPicPr/>
          <p:nvPr/>
        </p:nvPicPr>
        <p:blipFill>
          <a:blip r:embed="rId2"/>
          <a:stretch>
            <a:fillRect/>
          </a:stretch>
        </p:blipFill>
        <p:spPr>
          <a:xfrm>
            <a:off x="4255770" y="795655"/>
            <a:ext cx="4338955" cy="2024380"/>
          </a:xfrm>
          <a:prstGeom prst="rect">
            <a:avLst/>
          </a:prstGeom>
          <a:noFill/>
          <a:ln w="9525">
            <a:noFill/>
          </a:ln>
        </p:spPr>
      </p:pic>
      <p:sp>
        <p:nvSpPr>
          <p:cNvPr id="2" name="文本框 1"/>
          <p:cNvSpPr txBox="1"/>
          <p:nvPr/>
        </p:nvSpPr>
        <p:spPr>
          <a:xfrm>
            <a:off x="0" y="5256530"/>
            <a:ext cx="8274685" cy="3969385"/>
          </a:xfrm>
          <a:prstGeom prst="rect">
            <a:avLst/>
          </a:prstGeom>
          <a:noFill/>
        </p:spPr>
        <p:txBody>
          <a:bodyPr wrap="square" rtlCol="0" anchor="t">
            <a:spAutoFit/>
          </a:bodyPr>
          <a:p>
            <a:r>
              <a:rPr lang="zh-CN" altLang="en-US"/>
              <a:t>Generally, when distillation is used, a student network with a smaller number of parameters is often found, so compared with teacher, this lightweight network is unable to learn the latent relationship hidden before the data set, as shown in the figure above. Compared with the output of one hot, teacher network is to softmax the logits output, processing the label more smoothly, that is, the number 1 output into 0.6 (prediction of 1) and 0.4 (prediction of 0) and then input into the student network, compared with 1, this kind of softmax contains more information. The goal of a good model is not to fit training data, but to learn how to generalize to new data. Therefore, the goal of distillation is to let students learn the generalization ability of teacher, and theoretically the results will be better than those of students who simply fit the training data. In addition, for the classification task, if the entropy of soft targets is higher than that of hard targets, it is obvious that students will learn more information. Finally, what the student model learns is the generalization ability of the teacher model, rather than "overfitting training data".</a:t>
            </a:r>
            <a:endParaRPr lang="zh-CN" altLang="en-US"/>
          </a:p>
        </p:txBody>
      </p:sp>
      <p:pic>
        <p:nvPicPr>
          <p:cNvPr id="100" name="图片 99"/>
          <p:cNvPicPr/>
          <p:nvPr/>
        </p:nvPicPr>
        <p:blipFill>
          <a:blip r:embed="rId3"/>
          <a:stretch>
            <a:fillRect/>
          </a:stretch>
        </p:blipFill>
        <p:spPr>
          <a:xfrm>
            <a:off x="314960" y="887095"/>
            <a:ext cx="3278505" cy="1840865"/>
          </a:xfrm>
          <a:prstGeom prst="rect">
            <a:avLst/>
          </a:prstGeom>
          <a:noFill/>
          <a:ln w="9525">
            <a:noFill/>
          </a:ln>
        </p:spPr>
      </p:pic>
      <p:sp>
        <p:nvSpPr>
          <p:cNvPr id="5" name="文本框 4"/>
          <p:cNvSpPr txBox="1"/>
          <p:nvPr/>
        </p:nvSpPr>
        <p:spPr>
          <a:xfrm>
            <a:off x="106045" y="2991485"/>
            <a:ext cx="4076700" cy="368300"/>
          </a:xfrm>
          <a:prstGeom prst="rect">
            <a:avLst/>
          </a:prstGeom>
          <a:noFill/>
        </p:spPr>
        <p:txBody>
          <a:bodyPr wrap="none" rtlCol="0">
            <a:spAutoFit/>
          </a:bodyPr>
          <a:p>
            <a:r>
              <a:rPr lang="en-US" altLang="zh-CN" b="1" i="1"/>
              <a:t>Steam Distiller(In the sense of chemistry)</a:t>
            </a:r>
            <a:endParaRPr lang="en-US" altLang="zh-CN" b="1" i="1"/>
          </a:p>
        </p:txBody>
      </p:sp>
      <p:sp>
        <p:nvSpPr>
          <p:cNvPr id="6" name="文本框 5"/>
          <p:cNvSpPr txBox="1"/>
          <p:nvPr/>
        </p:nvSpPr>
        <p:spPr>
          <a:xfrm>
            <a:off x="4389755" y="2992120"/>
            <a:ext cx="3901440" cy="368300"/>
          </a:xfrm>
          <a:prstGeom prst="rect">
            <a:avLst/>
          </a:prstGeom>
          <a:noFill/>
        </p:spPr>
        <p:txBody>
          <a:bodyPr wrap="none" rtlCol="0">
            <a:spAutoFit/>
          </a:bodyPr>
          <a:p>
            <a:r>
              <a:rPr lang="en-US" altLang="zh-CN" b="1" i="1"/>
              <a:t>Knowlede Distiller(In the sense of DNN)</a:t>
            </a:r>
            <a:endParaRPr lang="en-US" altLang="zh-CN" b="1" i="1"/>
          </a:p>
        </p:txBody>
      </p:sp>
      <p:sp>
        <p:nvSpPr>
          <p:cNvPr id="8" name="文本框 7"/>
          <p:cNvSpPr txBox="1"/>
          <p:nvPr/>
        </p:nvSpPr>
        <p:spPr>
          <a:xfrm>
            <a:off x="315595" y="3465195"/>
            <a:ext cx="3570605" cy="368300"/>
          </a:xfrm>
          <a:prstGeom prst="rect">
            <a:avLst/>
          </a:prstGeom>
          <a:noFill/>
        </p:spPr>
        <p:txBody>
          <a:bodyPr wrap="square" rtlCol="0" anchor="t">
            <a:spAutoFit/>
          </a:bodyPr>
          <a:p>
            <a:r>
              <a:rPr lang="en-US" altLang="zh-CN"/>
              <a:t>· </a:t>
            </a:r>
            <a:r>
              <a:rPr lang="zh-CN" altLang="en-US"/>
              <a:t>The distilled liquid is a mixture</a:t>
            </a:r>
            <a:endParaRPr lang="zh-CN" altLang="en-US"/>
          </a:p>
        </p:txBody>
      </p:sp>
      <p:sp>
        <p:nvSpPr>
          <p:cNvPr id="9" name="文本框 8"/>
          <p:cNvSpPr txBox="1"/>
          <p:nvPr/>
        </p:nvSpPr>
        <p:spPr>
          <a:xfrm>
            <a:off x="4255770" y="3465195"/>
            <a:ext cx="4942205" cy="368300"/>
          </a:xfrm>
          <a:prstGeom prst="rect">
            <a:avLst/>
          </a:prstGeom>
          <a:noFill/>
        </p:spPr>
        <p:txBody>
          <a:bodyPr wrap="square" rtlCol="0" anchor="t">
            <a:spAutoFit/>
          </a:bodyPr>
          <a:p>
            <a:r>
              <a:rPr lang="en-US" altLang="zh-CN"/>
              <a:t>· </a:t>
            </a:r>
            <a:r>
              <a:rPr lang="zh-CN" altLang="en-US"/>
              <a:t>The original model contains </a:t>
            </a:r>
            <a:r>
              <a:rPr lang="en-US" altLang="zh-CN"/>
              <a:t>a lot</a:t>
            </a:r>
            <a:r>
              <a:rPr lang="zh-CN" altLang="en-US"/>
              <a:t> of knowledge</a:t>
            </a:r>
            <a:endParaRPr lang="zh-CN" altLang="en-US"/>
          </a:p>
        </p:txBody>
      </p:sp>
      <p:sp>
        <p:nvSpPr>
          <p:cNvPr id="10" name="文本框 9"/>
          <p:cNvSpPr txBox="1"/>
          <p:nvPr/>
        </p:nvSpPr>
        <p:spPr>
          <a:xfrm>
            <a:off x="314960" y="3938905"/>
            <a:ext cx="3940810" cy="1198880"/>
          </a:xfrm>
          <a:prstGeom prst="rect">
            <a:avLst/>
          </a:prstGeom>
          <a:noFill/>
        </p:spPr>
        <p:txBody>
          <a:bodyPr wrap="square" rtlCol="0" anchor="t">
            <a:spAutoFit/>
          </a:bodyPr>
          <a:p>
            <a:r>
              <a:rPr lang="en-US" altLang="zh-CN"/>
              <a:t>· </a:t>
            </a:r>
            <a:r>
              <a:rPr lang="zh-CN" altLang="en-US"/>
              <a:t>The boiling point of each component is different. The distillation temperature should be set according to the boiling point of the target substance</a:t>
            </a:r>
            <a:endParaRPr lang="zh-CN" altLang="en-US"/>
          </a:p>
        </p:txBody>
      </p:sp>
      <p:sp>
        <p:nvSpPr>
          <p:cNvPr id="11" name="文本框 10"/>
          <p:cNvSpPr txBox="1"/>
          <p:nvPr/>
        </p:nvSpPr>
        <p:spPr>
          <a:xfrm>
            <a:off x="4255770" y="3938270"/>
            <a:ext cx="4601210" cy="922020"/>
          </a:xfrm>
          <a:prstGeom prst="rect">
            <a:avLst/>
          </a:prstGeom>
          <a:noFill/>
        </p:spPr>
        <p:txBody>
          <a:bodyPr wrap="square" rtlCol="0" anchor="t">
            <a:spAutoFit/>
          </a:bodyPr>
          <a:p>
            <a:r>
              <a:rPr lang="en-US" altLang="zh-CN"/>
              <a:t>· </a:t>
            </a:r>
            <a:r>
              <a:rPr lang="zh-CN" altLang="en-US"/>
              <a:t>The temperature T is added to ensure that the information is not lost when the information entropy is too small</a:t>
            </a:r>
            <a:endParaRPr lang="zh-CN" alt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478270" cy="460375"/>
          </a:xfrm>
          <a:prstGeom prst="rect">
            <a:avLst/>
          </a:prstGeom>
          <a:noFill/>
        </p:spPr>
        <p:txBody>
          <a:bodyPr wrap="square" rtlCol="0">
            <a:spAutoFit/>
          </a:bodyPr>
          <a:lstStyle/>
          <a:p>
            <a:r>
              <a:rPr lang="en-US" altLang="zh-CN" sz="2400" b="1">
                <a:sym typeface="+mn-ea"/>
              </a:rPr>
              <a:t>Why we choose to use Knowledge Distillation?</a:t>
            </a:r>
            <a:r>
              <a:rPr lang="en-US" altLang="zh-CN" sz="2400" b="1" dirty="0">
                <a:sym typeface="+mn-ea"/>
              </a:rPr>
              <a:t> </a:t>
            </a:r>
            <a:endParaRPr lang="en-US" altLang="zh-CN" sz="2400" b="1" dirty="0"/>
          </a:p>
        </p:txBody>
      </p:sp>
      <p:sp>
        <p:nvSpPr>
          <p:cNvPr id="3" name="文本框 2"/>
          <p:cNvSpPr txBox="1"/>
          <p:nvPr/>
        </p:nvSpPr>
        <p:spPr>
          <a:xfrm>
            <a:off x="105410" y="932180"/>
            <a:ext cx="8863965" cy="368300"/>
          </a:xfrm>
          <a:prstGeom prst="rect">
            <a:avLst/>
          </a:prstGeom>
          <a:noFill/>
        </p:spPr>
        <p:txBody>
          <a:bodyPr wrap="square" rtlCol="0">
            <a:spAutoFit/>
          </a:bodyPr>
          <a:p>
            <a:r>
              <a:rPr lang="en-US" altLang="zh-CN"/>
              <a:t>In some way,Knowledge Distillation can help reduce the cost of your </a:t>
            </a:r>
            <a:r>
              <a:rPr lang="zh-CN" altLang="en-US">
                <a:sym typeface="+mn-ea"/>
              </a:rPr>
              <a:t>computationally expens</a:t>
            </a:r>
            <a:r>
              <a:rPr lang="en-US" altLang="zh-CN">
                <a:sym typeface="+mn-ea"/>
              </a:rPr>
              <a:t>e</a:t>
            </a:r>
            <a:endParaRPr lang="en-US" altLang="zh-CN">
              <a:sym typeface="+mn-ea"/>
            </a:endParaRPr>
          </a:p>
        </p:txBody>
      </p:sp>
      <p:sp>
        <p:nvSpPr>
          <p:cNvPr id="5" name="文本框 4"/>
          <p:cNvSpPr txBox="1"/>
          <p:nvPr/>
        </p:nvSpPr>
        <p:spPr>
          <a:xfrm>
            <a:off x="46990" y="5214620"/>
            <a:ext cx="7940675" cy="1476375"/>
          </a:xfrm>
          <a:prstGeom prst="rect">
            <a:avLst/>
          </a:prstGeom>
          <a:noFill/>
        </p:spPr>
        <p:txBody>
          <a:bodyPr wrap="square" rtlCol="0" anchor="t">
            <a:spAutoFit/>
          </a:bodyPr>
          <a:p>
            <a:r>
              <a:rPr lang="zh-CN" altLang="en-US"/>
              <a:t>Deep learning has achieved incredible performance in many fields such as computer vision, speech recognition, and natural language processing. However, most models are too computationally expensive to run on mobile or embedded devices. Therefore, it is necessary to compress the model, and knowledge distillation is one of the important techniques in model compression.</a:t>
            </a:r>
            <a:endParaRPr lang="zh-CN" altLang="en-US"/>
          </a:p>
        </p:txBody>
      </p:sp>
      <p:sp>
        <p:nvSpPr>
          <p:cNvPr id="6" name="文本框 5"/>
          <p:cNvSpPr txBox="1"/>
          <p:nvPr/>
        </p:nvSpPr>
        <p:spPr>
          <a:xfrm>
            <a:off x="194310" y="1740535"/>
            <a:ext cx="5949315" cy="1476375"/>
          </a:xfrm>
          <a:prstGeom prst="rect">
            <a:avLst/>
          </a:prstGeom>
          <a:noFill/>
        </p:spPr>
        <p:txBody>
          <a:bodyPr wrap="square" rtlCol="0" anchor="t">
            <a:spAutoFit/>
          </a:bodyPr>
          <a:p>
            <a:r>
              <a:rPr lang="en-US" altLang="zh-CN"/>
              <a:t>1. </a:t>
            </a:r>
            <a:r>
              <a:rPr lang="zh-CN" altLang="en-US"/>
              <a:t>Improve model accuracy</a:t>
            </a:r>
            <a:endParaRPr lang="zh-CN" altLang="en-US"/>
          </a:p>
          <a:p>
            <a:endParaRPr lang="zh-CN" altLang="en-US"/>
          </a:p>
          <a:p>
            <a:r>
              <a:rPr lang="en-US" altLang="zh-CN"/>
              <a:t>2. Reduce model delay and compress network parameters</a:t>
            </a:r>
            <a:endParaRPr lang="en-US" altLang="zh-CN"/>
          </a:p>
          <a:p>
            <a:endParaRPr lang="en-US" altLang="zh-CN"/>
          </a:p>
          <a:p>
            <a:r>
              <a:rPr lang="en-US" altLang="zh-CN"/>
              <a:t>3. Domain migration between tags</a:t>
            </a:r>
            <a:endParaRPr lang="en-US" altLang="zh-CN"/>
          </a:p>
        </p:txBody>
      </p:sp>
    </p:spTree>
  </p:cSld>
  <p:clrMapOvr>
    <a:masterClrMapping/>
  </p:clrMapOvr>
  <p:transition/>
</p:sld>
</file>

<file path=ppt/tags/tag1.xml><?xml version="1.0" encoding="utf-8"?>
<p:tagLst xmlns:p="http://schemas.openxmlformats.org/presentationml/2006/main">
  <p:tag name="KSO_WM_MEDIACOVER_FLAG" val="1"/>
  <p:tag name="KSO_WM_UNIT_MEDIACOVER_BTN_STATE" val="1"/>
  <p:tag name="KSO_WM_UNIT_MEDIACOVER_BTNRECT" val="0*0*0*0"/>
</p:tagLst>
</file>

<file path=ppt/tags/tag2.xml><?xml version="1.0" encoding="utf-8"?>
<p:tagLst xmlns:p="http://schemas.openxmlformats.org/presentationml/2006/main">
  <p:tag name="COMMONDATA" val="eyJoZGlkIjoiN2YzNjBkOTgyNWQ1YTMxYzM3MzMwNWFiODNmOWIzYWM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7995</Words>
  <Application>WPS 演示</Application>
  <PresentationFormat>全屏显示(16:9)</PresentationFormat>
  <Paragraphs>259</Paragraphs>
  <Slides>27</Slides>
  <Notes>53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Arial</vt:lpstr>
      <vt:lpstr>宋体</vt:lpstr>
      <vt:lpstr>Wingdings</vt:lpstr>
      <vt:lpstr>微软雅黑</vt:lpstr>
      <vt:lpstr>Cambria Math</vt:lpstr>
      <vt:lpstr>Calibri</vt:lpstr>
      <vt:lpstr>Arial Unicode MS</vt:lpstr>
      <vt:lpstr>等线</vt:lpstr>
      <vt:lpstr>Calibri Light</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罗圣</dc:creator>
  <cp:lastModifiedBy>浩鸳.</cp:lastModifiedBy>
  <cp:revision>192</cp:revision>
  <dcterms:created xsi:type="dcterms:W3CDTF">2018-08-27T07:20:00Z</dcterms:created>
  <dcterms:modified xsi:type="dcterms:W3CDTF">2022-10-21T13:42:49Z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2052-11.1.0.11751</vt:lpwstr>
  </property>
  <property fmtid="{D5CDD505-2E9C-101B-9397-08002B2CF9AE}" pid="3" name="ICV">
    <vt:lpwstr>61B004D481F7401FBA3BDF2A9BFE41B6</vt:lpwstr>
  </property>
</Properties>
</file>